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7"/>
  </p:notesMasterIdLst>
  <p:sldIdLst>
    <p:sldId id="256" r:id="rId2"/>
    <p:sldId id="258" r:id="rId3"/>
    <p:sldId id="280" r:id="rId4"/>
    <p:sldId id="259" r:id="rId5"/>
    <p:sldId id="260" r:id="rId6"/>
    <p:sldId id="262" r:id="rId7"/>
    <p:sldId id="263" r:id="rId8"/>
    <p:sldId id="273" r:id="rId9"/>
    <p:sldId id="265" r:id="rId10"/>
    <p:sldId id="266" r:id="rId11"/>
    <p:sldId id="267" r:id="rId12"/>
    <p:sldId id="268" r:id="rId13"/>
    <p:sldId id="269" r:id="rId14"/>
    <p:sldId id="264" r:id="rId15"/>
    <p:sldId id="261" r:id="rId16"/>
    <p:sldId id="274" r:id="rId17"/>
    <p:sldId id="257" r:id="rId18"/>
    <p:sldId id="275" r:id="rId19"/>
    <p:sldId id="276" r:id="rId20"/>
    <p:sldId id="277" r:id="rId21"/>
    <p:sldId id="278" r:id="rId22"/>
    <p:sldId id="279" r:id="rId23"/>
    <p:sldId id="270" r:id="rId24"/>
    <p:sldId id="271" r:id="rId25"/>
    <p:sldId id="272" r:id="rId2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2"/>
    <p:restoredTop sz="83690"/>
  </p:normalViewPr>
  <p:slideViewPr>
    <p:cSldViewPr snapToGrid="0">
      <p:cViewPr varScale="1">
        <p:scale>
          <a:sx n="124" d="100"/>
          <a:sy n="124" d="100"/>
        </p:scale>
        <p:origin x="176" y="30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d11150fcbe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1d11150fcbe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f689c28e97_0_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1f689c28e9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f689c28e97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1f689c28e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d11150fcbe_0_3: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1d11150fcbe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d11150fcbe_0_7: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d11150fcb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fr" sz="1400" dirty="0">
                <a:solidFill>
                  <a:schemeClr val="dk1"/>
                </a:solidFill>
              </a:rPr>
              <a:t>85 % du futur niveau du SMIC -&gt; 1200 € = retraite base + </a:t>
            </a:r>
            <a:r>
              <a:rPr lang="fr" sz="1400" dirty="0" err="1">
                <a:solidFill>
                  <a:schemeClr val="dk1"/>
                </a:solidFill>
              </a:rPr>
              <a:t>compl</a:t>
            </a:r>
            <a:r>
              <a:rPr lang="fr" sz="1400" dirty="0">
                <a:solidFill>
                  <a:schemeClr val="dk1"/>
                </a:solidFill>
              </a:rPr>
              <a:t>. Ne concerne pas les fonctionnaires qui pour une carrière complète ont 1248 €</a:t>
            </a:r>
            <a:endParaRPr sz="1400" dirty="0">
              <a:solidFill>
                <a:schemeClr val="dk1"/>
              </a:solidFill>
            </a:endParaRPr>
          </a:p>
          <a:p>
            <a:pPr marL="457200" lvl="0" indent="-317500" algn="l" rtl="0">
              <a:spcBef>
                <a:spcPts val="0"/>
              </a:spcBef>
              <a:spcAft>
                <a:spcPts val="0"/>
              </a:spcAft>
              <a:buClr>
                <a:schemeClr val="dk1"/>
              </a:buClr>
              <a:buSzPts val="1400"/>
              <a:buChar char="-"/>
            </a:pPr>
            <a:r>
              <a:rPr lang="fr" sz="1400" dirty="0">
                <a:solidFill>
                  <a:schemeClr val="dk1"/>
                </a:solidFill>
              </a:rPr>
              <a:t>parmi la génération 1950, la moitié des femmes et un tiers des hommes perçoivent le minimum de pension et que 37 % des femmes retraitées et 15 % des hommes touchent même moins de 1 000 euros brut de pension (909 euros net)</a:t>
            </a:r>
            <a:endParaRPr sz="1400" dirty="0">
              <a:solidFill>
                <a:schemeClr val="dk1"/>
              </a:solidFill>
            </a:endParaRPr>
          </a:p>
          <a:p>
            <a:pPr marL="457200" lvl="0" indent="-317500" algn="l" rtl="0">
              <a:spcBef>
                <a:spcPts val="0"/>
              </a:spcBef>
              <a:spcAft>
                <a:spcPts val="0"/>
              </a:spcAft>
              <a:buClr>
                <a:schemeClr val="dk1"/>
              </a:buClr>
              <a:buSzPts val="1400"/>
              <a:buChar char="-"/>
            </a:pPr>
            <a:r>
              <a:rPr lang="fr" sz="1400" dirty="0">
                <a:solidFill>
                  <a:schemeClr val="dk1"/>
                </a:solidFill>
              </a:rPr>
              <a:t>congé parental et plus généralement périodes validées au titre de l’assurance vieillesse des parents au foyer (pour s'occuper d'un enfant ou d'une personne gravement malade ou en situation de handicap.)</a:t>
            </a:r>
            <a:endParaRPr sz="1400" dirty="0">
              <a:solidFill>
                <a:schemeClr val="dk1"/>
              </a:solidFill>
            </a:endParaRPr>
          </a:p>
          <a:p>
            <a:pPr marL="457200" lvl="0" indent="-317500" algn="l" rtl="0">
              <a:spcBef>
                <a:spcPts val="0"/>
              </a:spcBef>
              <a:spcAft>
                <a:spcPts val="0"/>
              </a:spcAft>
              <a:buClr>
                <a:schemeClr val="dk1"/>
              </a:buClr>
              <a:buSzPts val="1400"/>
              <a:buChar char="-"/>
            </a:pPr>
            <a:r>
              <a:rPr lang="fr" sz="1400" dirty="0">
                <a:solidFill>
                  <a:schemeClr val="dk1"/>
                </a:solidFill>
              </a:rPr>
              <a:t>autres chiffres inégalités H/F : 40%F/32%H carrière incomplète 19% F contre 10% H attendent 67 ans pour échapper à la décote</a:t>
            </a:r>
            <a:endParaRPr sz="1400" dirty="0">
              <a:solidFill>
                <a:schemeClr val="dk1"/>
              </a:solidFill>
            </a:endParaRPr>
          </a:p>
          <a:p>
            <a:pPr marL="457200" lvl="0" indent="-317500" algn="l" rtl="0">
              <a:spcBef>
                <a:spcPts val="0"/>
              </a:spcBef>
              <a:spcAft>
                <a:spcPts val="0"/>
              </a:spcAft>
              <a:buClr>
                <a:schemeClr val="dk1"/>
              </a:buClr>
              <a:buSzPts val="1400"/>
              <a:buChar char="-"/>
            </a:pPr>
            <a:r>
              <a:rPr lang="fr" sz="1400" dirty="0">
                <a:solidFill>
                  <a:schemeClr val="dk1"/>
                </a:solidFill>
              </a:rPr>
              <a:t>20% des infirmières/30% aides soignantes partent à la retraite en incapacité (en 2010 infirmière fonction publique ne sont plus dans la catégorie active)</a:t>
            </a:r>
            <a:endParaRPr sz="1400" dirty="0">
              <a:solidFill>
                <a:schemeClr val="dk1"/>
              </a:solidFill>
            </a:endParaRPr>
          </a:p>
          <a:p>
            <a:pPr marL="457200" lvl="0" indent="-317500" algn="l" rtl="0">
              <a:spcBef>
                <a:spcPts val="0"/>
              </a:spcBef>
              <a:spcAft>
                <a:spcPts val="0"/>
              </a:spcAft>
              <a:buClr>
                <a:schemeClr val="dk1"/>
              </a:buClr>
              <a:buSzPts val="1400"/>
              <a:buChar char="-"/>
            </a:pPr>
            <a:r>
              <a:rPr lang="fr" sz="1400" dirty="0">
                <a:solidFill>
                  <a:schemeClr val="dk1"/>
                </a:solidFill>
              </a:rPr>
              <a:t>parmi les </a:t>
            </a:r>
            <a:r>
              <a:rPr lang="fr" sz="1400" dirty="0" err="1">
                <a:solidFill>
                  <a:schemeClr val="dk1"/>
                </a:solidFill>
              </a:rPr>
              <a:t>retraité·es</a:t>
            </a:r>
            <a:r>
              <a:rPr lang="fr" sz="1400" dirty="0">
                <a:solidFill>
                  <a:schemeClr val="dk1"/>
                </a:solidFill>
              </a:rPr>
              <a:t> </a:t>
            </a:r>
            <a:r>
              <a:rPr lang="fr" sz="1400" dirty="0" err="1">
                <a:solidFill>
                  <a:schemeClr val="dk1"/>
                </a:solidFill>
              </a:rPr>
              <a:t>né·es</a:t>
            </a:r>
            <a:r>
              <a:rPr lang="fr" sz="1400" dirty="0">
                <a:solidFill>
                  <a:schemeClr val="dk1"/>
                </a:solidFill>
              </a:rPr>
              <a:t> en 1950, un tiers n’était plus en emploi l’année précédant leur retraite, c’est le cas de 37 % des femmes et 28 % des hommes. </a:t>
            </a:r>
            <a:endParaRPr sz="1400" dirty="0">
              <a:solidFill>
                <a:schemeClr val="dk1"/>
              </a:solidFill>
            </a:endParaRPr>
          </a:p>
          <a:p>
            <a:pPr marL="457200" lvl="0" indent="-317500" algn="l" rtl="0">
              <a:spcBef>
                <a:spcPts val="0"/>
              </a:spcBef>
              <a:spcAft>
                <a:spcPts val="0"/>
              </a:spcAft>
              <a:buClr>
                <a:schemeClr val="dk1"/>
              </a:buClr>
              <a:buSzPts val="1400"/>
              <a:buChar char="-"/>
            </a:pPr>
            <a:r>
              <a:rPr lang="fr" sz="1400" dirty="0">
                <a:solidFill>
                  <a:schemeClr val="dk1"/>
                </a:solidFill>
              </a:rPr>
              <a:t>possibilité pour les fonctionnaires de dépasser l’âge limite de 67 ans jusqu’à 70 ans</a:t>
            </a:r>
            <a:endParaRPr sz="1400" dirty="0">
              <a:solidFill>
                <a:schemeClr val="dk1"/>
              </a:solidFill>
            </a:endParaRPr>
          </a:p>
          <a:p>
            <a:pPr marL="457200" lvl="0" indent="-317500" algn="l" rtl="0">
              <a:spcBef>
                <a:spcPts val="0"/>
              </a:spcBef>
              <a:spcAft>
                <a:spcPts val="0"/>
              </a:spcAft>
              <a:buClr>
                <a:schemeClr val="dk1"/>
              </a:buClr>
              <a:buSzPts val="1400"/>
              <a:buChar char="-"/>
            </a:pPr>
            <a:r>
              <a:rPr lang="fr" sz="1400" dirty="0">
                <a:solidFill>
                  <a:schemeClr val="dk1"/>
                </a:solidFill>
              </a:rPr>
              <a:t>dispositif de retraites progressive étendu au fonctionnaire / versus cessation progressive d’activités supprimée en 2011</a:t>
            </a:r>
            <a:endParaRPr sz="1400" dirty="0">
              <a:solidFill>
                <a:schemeClr val="dk1"/>
              </a:solidFil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430853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cd162bc092_3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1cd162bc092_3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1facdd7bd3a_0_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1facdd7bd3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Ajout d’une diapo résumée (après HMI math) pour aller éventuellement plus vite (ou introduire la suite) et généraliser l’impact sur les jeunes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cd162bc092_3_2: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1cd162bc092_3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d58a2588d9_0_2: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1d58a2588d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1cd11c3d283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1cd11c3d28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En 82 ordonnance Auroux - 60 ans (applicable 1er avril 83) - décote dans le privé qui contrait bcq de femmes déjà à ne faire valoir leur droit qu’à 65 ans. Pas de décote pour les fonctionnaires jusqu’en 2003</a:t>
            </a:r>
            <a:br>
              <a:rPr lang="fr"/>
            </a:br>
            <a:r>
              <a:rPr lang="fr"/>
              <a:t>En 95 le passage à 40 ans de cotiz pour les fonctionnaires est déjà dans le plan Juppé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r>
              <a:rPr lang="fr-FR" dirty="0"/>
              <a:t>1200 brut = 1050 net ; pour carrières complètes !! (minimum contributif actuel = 980) !</a:t>
            </a:r>
          </a:p>
        </p:txBody>
      </p:sp>
    </p:spTree>
    <p:extLst>
      <p:ext uri="{BB962C8B-B14F-4D97-AF65-F5344CB8AC3E}">
        <p14:creationId xmlns:p14="http://schemas.microsoft.com/office/powerpoint/2010/main" val="236111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cd11c3d283_0_13: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cd11c3d283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Penser à rappeler : base de calcul inchangé (25 meilleurs années privé/ 6 derniers-mois sans les primes public) - Report de 2 ans de tous les départs anticipés - impacts sur les femmes (voir plus loin) - impacts sur les catégories les plus modestes et aussi relativement longues carrières après 60 ans (par exemple 20 ans + 43 ans cotiz  = départ 63 ou 64 ans avec 5% de surcote avant / ici 64 ans sans surcote)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cd162bc092_3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1cd162bc092_3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dirty="0"/>
              <a:t>Plus 15,34 % de la population meurt avant 65 ans , en particulier chez les </a:t>
            </a:r>
            <a:r>
              <a:rPr lang="fr" dirty="0" err="1"/>
              <a:t>salarié·es</a:t>
            </a:r>
            <a:r>
              <a:rPr lang="fr" dirty="0"/>
              <a:t>, ce taux montant à 30 % pour les 5 % les plus pauvres.</a:t>
            </a:r>
            <a:endParaRPr dirty="0"/>
          </a:p>
          <a:p>
            <a:pPr marL="0" lvl="0" indent="0" algn="l" rtl="0">
              <a:spcBef>
                <a:spcPts val="0"/>
              </a:spcBef>
              <a:spcAft>
                <a:spcPts val="0"/>
              </a:spcAft>
              <a:buNone/>
            </a:pPr>
            <a:r>
              <a:rPr lang="fr" dirty="0"/>
              <a:t>L’espérance de vie sans incapacité se situe autour de 65,9 ans pour les femmes et de 64,4 ans pour les hommes (INSEE), en bonne santé 64 ans F/ 63 ans H</a:t>
            </a:r>
            <a:endParaRPr dirty="0"/>
          </a:p>
          <a:p>
            <a:pPr marL="0" lvl="0" indent="0" algn="l" rtl="0">
              <a:spcBef>
                <a:spcPts val="0"/>
              </a:spcBef>
              <a:spcAft>
                <a:spcPts val="0"/>
              </a:spcAft>
              <a:buNone/>
            </a:pPr>
            <a:r>
              <a:rPr lang="fr" dirty="0"/>
              <a:t>Durée moyenne de la retraite est déjà en chute suite à 2010 (25,5 ans → 24,5 ans) ; avec cette réforme → 23 ans en 2030</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cd162bc092_3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1cd162bc092_3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Rapport du COR : avec les paramètres fournis par le gvt ! → système légèrement déficitaire dans les prochaines années 12 milliards / 200 milliards de fond de réserve </a:t>
            </a:r>
            <a:endParaRPr/>
          </a:p>
          <a:p>
            <a:pPr marL="0" lvl="0" indent="0" algn="l" rtl="0">
              <a:spcBef>
                <a:spcPts val="0"/>
              </a:spcBef>
              <a:spcAft>
                <a:spcPts val="0"/>
              </a:spcAft>
              <a:buNone/>
            </a:pPr>
            <a:r>
              <a:rPr lang="fr"/>
              <a:t>Excédentaire en 2021 (900 millions), 2022 (3,2 milliards). Déficit de 2023-27 dû à une dégradation des ressources (gel point indice, suprression poste fonctionnaire, développemnt des primes); de 2027 à 32 essentiellement lié aux hypothèses économiques du gouvernement</a:t>
            </a:r>
            <a:br>
              <a:rPr lang="fr"/>
            </a:br>
            <a:r>
              <a:rPr lang="fr"/>
              <a:t> La Contribution sur la Valeur Ajoutée des Entreprises (CVAE) va être supprimée, pour un coût de 9 Mds d’€ et qui profitera d’abord aux grands groupes. </a:t>
            </a:r>
            <a:br>
              <a:rPr lang="fr"/>
            </a:br>
            <a:r>
              <a:rPr lang="fr"/>
              <a:t>Rappelons que les aides publiques  aux entreprises (157 milliards) représentent 13 fois le déficit annoncé des retraites / CICE 20 milliards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cd162bc092_3_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1cd162bc092_3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r>
              <a:rPr lang="fr-FR" dirty="0"/>
              <a:t>Carrière commencée tard = pas de départ sans décote avant 66 ans !</a:t>
            </a:r>
          </a:p>
          <a:p>
            <a:r>
              <a:rPr lang="fr-FR" dirty="0"/>
              <a:t>Paradoxe de l’allongement des études (ex/ concours)</a:t>
            </a:r>
          </a:p>
          <a:p>
            <a:r>
              <a:rPr lang="fr-FR" dirty="0"/>
              <a:t>Travail pendant étude = double peine (redoublement ++)</a:t>
            </a:r>
          </a:p>
          <a:p>
            <a:r>
              <a:rPr lang="fr-FR" dirty="0"/>
              <a:t>Temps partiel : 80% = 3 trim ; 60% = 2 trim</a:t>
            </a:r>
          </a:p>
        </p:txBody>
      </p:sp>
    </p:spTree>
    <p:extLst>
      <p:ext uri="{BB962C8B-B14F-4D97-AF65-F5344CB8AC3E}">
        <p14:creationId xmlns:p14="http://schemas.microsoft.com/office/powerpoint/2010/main" val="2327044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d11150fcbe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d11150fcbe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Des sous, il y a en a pour les plus riches. Rappel : fortune des 100 milliardaires français +58% en 2 ans (Oxfam 2023)</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4CC72A-58C8-4395-AC8A-24998DA26EB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89F3506-42CB-4A28-9663-BCF3FBEAB5A3}"/>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093D92E-E611-430A-A210-6AD64C5C4ADD}"/>
              </a:ext>
            </a:extLst>
          </p:cNvPr>
          <p:cNvSpPr>
            <a:spLocks noGrp="1"/>
          </p:cNvSpPr>
          <p:nvPr>
            <p:ph type="dt" sz="half" idx="10"/>
          </p:nvPr>
        </p:nvSpPr>
        <p:spPr/>
        <p:txBody>
          <a:bodyPr/>
          <a:lstStyle/>
          <a:p>
            <a:fld id="{2D930EA9-CBB1-482E-93D2-2238200108AB}" type="datetimeFigureOut">
              <a:rPr lang="fr-FR" smtClean="0"/>
              <a:t>08/02/2023</a:t>
            </a:fld>
            <a:endParaRPr lang="fr-FR"/>
          </a:p>
        </p:txBody>
      </p:sp>
      <p:sp>
        <p:nvSpPr>
          <p:cNvPr id="5" name="Espace réservé du pied de page 4">
            <a:extLst>
              <a:ext uri="{FF2B5EF4-FFF2-40B4-BE49-F238E27FC236}">
                <a16:creationId xmlns:a16="http://schemas.microsoft.com/office/drawing/2014/main" id="{5E6A9A8C-5C12-4FE3-AA4F-CCFABDD1155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560ED00-4A61-43D1-BE22-9681A9A58BF9}"/>
              </a:ext>
            </a:extLst>
          </p:cNvPr>
          <p:cNvSpPr>
            <a:spLocks noGrp="1"/>
          </p:cNvSpPr>
          <p:nvPr>
            <p:ph type="sldNum" sz="quarter" idx="12"/>
          </p:nvPr>
        </p:nvSpPr>
        <p:spPr/>
        <p:txBody>
          <a:bodyPr/>
          <a:lstStyle/>
          <a:p>
            <a:fld id="{CDAFE3AA-C366-47C7-9008-3DD600DCE0D2}" type="slidenum">
              <a:rPr lang="fr-FR" smtClean="0"/>
              <a:t>‹N°›</a:t>
            </a:fld>
            <a:endParaRPr lang="fr-FR"/>
          </a:p>
        </p:txBody>
      </p:sp>
    </p:spTree>
    <p:extLst>
      <p:ext uri="{BB962C8B-B14F-4D97-AF65-F5344CB8AC3E}">
        <p14:creationId xmlns:p14="http://schemas.microsoft.com/office/powerpoint/2010/main" val="1828724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hyperlink" Target="https://www.service-public.fr/particuliers/vosdroits/F499/personnalisation/resultat?lang=&amp;quest0=0&amp;quest="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hyperlink" Target="https://framaforms.org/promesse-de-don-1663945917" TargetMode="External"/><Relationship Id="rId5" Type="http://schemas.openxmlformats.org/officeDocument/2006/relationships/hyperlink" Target="mailto:caisse.solidarite@douaalter.lautre.net" TargetMode="External"/><Relationship Id="rId4" Type="http://schemas.openxmlformats.org/officeDocument/2006/relationships/hyperlink" Target="http://blog.douaalter.lautre.net/?p=505"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blog.douaalter.lautre.net/"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hyperlink" Target="https://framalistes.org/sympa/subscribe/coord-esr-doua"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2159750" y="770875"/>
            <a:ext cx="5143499" cy="5143499"/>
          </a:xfrm>
          <a:prstGeom prst="rect">
            <a:avLst/>
          </a:prstGeom>
          <a:noFill/>
          <a:ln>
            <a:noFill/>
          </a:ln>
        </p:spPr>
      </p:pic>
      <p:sp>
        <p:nvSpPr>
          <p:cNvPr id="55" name="Google Shape;55;p13"/>
          <p:cNvSpPr txBox="1"/>
          <p:nvPr/>
        </p:nvSpPr>
        <p:spPr>
          <a:xfrm>
            <a:off x="3615750" y="5376100"/>
            <a:ext cx="3547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a:t>Illustrations : Emma https://emmaclit.com</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3"/>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dirty="0"/>
              <a:t>Bilan 3 premières journées : mobilisation historique</a:t>
            </a:r>
            <a:endParaRPr dirty="0"/>
          </a:p>
        </p:txBody>
      </p:sp>
      <p:pic>
        <p:nvPicPr>
          <p:cNvPr id="124" name="Google Shape;124;p23"/>
          <p:cNvPicPr preferRelativeResize="0"/>
          <p:nvPr/>
        </p:nvPicPr>
        <p:blipFill>
          <a:blip r:embed="rId3">
            <a:alphaModFix/>
          </a:blip>
          <a:stretch>
            <a:fillRect/>
          </a:stretch>
        </p:blipFill>
        <p:spPr>
          <a:xfrm>
            <a:off x="6475773" y="1356867"/>
            <a:ext cx="2004042" cy="2672056"/>
          </a:xfrm>
          <a:prstGeom prst="rect">
            <a:avLst/>
          </a:prstGeom>
          <a:noFill/>
          <a:ln>
            <a:noFill/>
          </a:ln>
        </p:spPr>
      </p:pic>
      <p:pic>
        <p:nvPicPr>
          <p:cNvPr id="2" name="Image 1">
            <a:extLst>
              <a:ext uri="{FF2B5EF4-FFF2-40B4-BE49-F238E27FC236}">
                <a16:creationId xmlns:a16="http://schemas.microsoft.com/office/drawing/2014/main" id="{D931E660-5B32-3601-DBC8-E4544DF76DDA}"/>
              </a:ext>
            </a:extLst>
          </p:cNvPr>
          <p:cNvPicPr>
            <a:picLocks noChangeAspect="1"/>
          </p:cNvPicPr>
          <p:nvPr/>
        </p:nvPicPr>
        <p:blipFill>
          <a:blip r:embed="rId4"/>
          <a:stretch>
            <a:fillRect/>
          </a:stretch>
        </p:blipFill>
        <p:spPr>
          <a:xfrm>
            <a:off x="311700" y="1530471"/>
            <a:ext cx="5997599" cy="512075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4"/>
          <p:cNvSpPr txBox="1">
            <a:spLocks noGrp="1"/>
          </p:cNvSpPr>
          <p:nvPr>
            <p:ph type="title"/>
          </p:nvPr>
        </p:nvSpPr>
        <p:spPr>
          <a:xfrm>
            <a:off x="311700" y="240517"/>
            <a:ext cx="8520600" cy="76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a:t>Grève et caisse de Solidarité</a:t>
            </a:r>
            <a:endParaRPr/>
          </a:p>
        </p:txBody>
      </p:sp>
      <p:sp>
        <p:nvSpPr>
          <p:cNvPr id="130" name="Google Shape;130;p24"/>
          <p:cNvSpPr txBox="1"/>
          <p:nvPr/>
        </p:nvSpPr>
        <p:spPr>
          <a:xfrm>
            <a:off x="355800" y="877600"/>
            <a:ext cx="8432400" cy="5806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fr" sz="1700" b="1">
                <a:solidFill>
                  <a:schemeClr val="dk1"/>
                </a:solidFill>
              </a:rPr>
              <a:t>Exercice du droit de grève dans l’ESR :</a:t>
            </a:r>
            <a:endParaRPr sz="1700" b="1">
              <a:solidFill>
                <a:schemeClr val="dk1"/>
              </a:solidFill>
            </a:endParaRPr>
          </a:p>
          <a:p>
            <a:pPr marL="0" lvl="0" indent="0" algn="l" rtl="0">
              <a:spcBef>
                <a:spcPts val="0"/>
              </a:spcBef>
              <a:spcAft>
                <a:spcPts val="0"/>
              </a:spcAft>
              <a:buNone/>
            </a:pPr>
            <a:r>
              <a:rPr lang="fr" sz="1700">
                <a:solidFill>
                  <a:schemeClr val="dk1"/>
                </a:solidFill>
              </a:rPr>
              <a:t>– Les personnels de l’enseignement supérieur et de la recherche, tous corps confondus, titulaires ou non titulaires, n’ont aucune obligation à faire connaître à l’administration leur intention de faire grève ou non (voir</a:t>
            </a:r>
            <a:r>
              <a:rPr lang="fr" sz="1700">
                <a:solidFill>
                  <a:schemeClr val="dk1"/>
                </a:solidFill>
                <a:uFill>
                  <a:noFill/>
                </a:uFill>
                <a:hlinkClick r:id="rId3">
                  <a:extLst>
                    <a:ext uri="{A12FA001-AC4F-418D-AE19-62706E023703}">
                      <ahyp:hlinkClr xmlns:ahyp="http://schemas.microsoft.com/office/drawing/2018/hyperlinkcolor" val="tx"/>
                    </a:ext>
                  </a:extLst>
                </a:hlinkClick>
              </a:rPr>
              <a:t> </a:t>
            </a:r>
            <a:r>
              <a:rPr lang="fr" sz="1700" u="sng">
                <a:solidFill>
                  <a:schemeClr val="hlink"/>
                </a:solidFill>
                <a:hlinkClick r:id="rId3"/>
              </a:rPr>
              <a:t>Droit de grève dans la fonction publique | Service-public.fr</a:t>
            </a:r>
            <a:r>
              <a:rPr lang="fr" sz="1700">
                <a:solidFill>
                  <a:schemeClr val="dk1"/>
                </a:solidFill>
              </a:rPr>
              <a:t>). </a:t>
            </a:r>
            <a:r>
              <a:rPr lang="fr" sz="1700" b="1">
                <a:solidFill>
                  <a:schemeClr val="dk1"/>
                </a:solidFill>
              </a:rPr>
              <a:t>Ce n’est pas aux grévistes de se déclarer, mais aux supérieur·es hiérarchiques de constater les absences et de s’enquérir des motifs.</a:t>
            </a:r>
            <a:r>
              <a:rPr lang="fr" sz="1700">
                <a:solidFill>
                  <a:schemeClr val="dk1"/>
                </a:solidFill>
              </a:rPr>
              <a:t> Afin de faire respecter ce droit, nous recommandons aux collègues à ne répondre à aucune des questions de l’administration concernant la grève.</a:t>
            </a:r>
            <a:endParaRPr sz="1700">
              <a:solidFill>
                <a:schemeClr val="dk1"/>
              </a:solidFill>
            </a:endParaRPr>
          </a:p>
          <a:p>
            <a:pPr marL="0" lvl="0" indent="0" algn="l" rtl="0">
              <a:spcBef>
                <a:spcPts val="0"/>
              </a:spcBef>
              <a:spcAft>
                <a:spcPts val="0"/>
              </a:spcAft>
              <a:buNone/>
            </a:pPr>
            <a:endParaRPr sz="1700">
              <a:solidFill>
                <a:schemeClr val="dk1"/>
              </a:solidFill>
            </a:endParaRPr>
          </a:p>
          <a:p>
            <a:pPr marL="0" lvl="0" indent="0" algn="l" rtl="0">
              <a:lnSpc>
                <a:spcPct val="115000"/>
              </a:lnSpc>
              <a:spcBef>
                <a:spcPts val="1200"/>
              </a:spcBef>
              <a:spcAft>
                <a:spcPts val="0"/>
              </a:spcAft>
              <a:buNone/>
            </a:pPr>
            <a:r>
              <a:rPr lang="fr" sz="1700" b="1">
                <a:solidFill>
                  <a:schemeClr val="dk1"/>
                </a:solidFill>
              </a:rPr>
              <a:t>Caisse de Solidarité (</a:t>
            </a:r>
            <a:r>
              <a:rPr lang="fr" sz="1700">
                <a:solidFill>
                  <a:schemeClr val="dk1"/>
                </a:solidFill>
              </a:rPr>
              <a:t> </a:t>
            </a:r>
            <a:r>
              <a:rPr lang="fr" sz="1700" u="sng">
                <a:solidFill>
                  <a:schemeClr val="accent5"/>
                </a:solidFill>
                <a:hlinkClick r:id="rId4">
                  <a:extLst>
                    <a:ext uri="{A12FA001-AC4F-418D-AE19-62706E023703}">
                      <ahyp:hlinkClr xmlns:ahyp="http://schemas.microsoft.com/office/drawing/2018/hyperlinkcolor" val="tx"/>
                    </a:ext>
                  </a:extLst>
                </a:hlinkClick>
              </a:rPr>
              <a:t>association Solidarité La Doua</a:t>
            </a:r>
            <a:r>
              <a:rPr lang="fr" sz="1700">
                <a:solidFill>
                  <a:schemeClr val="dk1"/>
                </a:solidFill>
              </a:rPr>
              <a:t> ):</a:t>
            </a:r>
            <a:br>
              <a:rPr lang="fr" sz="1700">
                <a:solidFill>
                  <a:schemeClr val="dk1"/>
                </a:solidFill>
              </a:rPr>
            </a:br>
            <a:r>
              <a:rPr lang="fr" sz="1700">
                <a:solidFill>
                  <a:schemeClr val="dk1"/>
                </a:solidFill>
              </a:rPr>
              <a:t>– les personnes impacté·es financièrement pour fait de grève peuvent solliciter la caisse de Solidarité en écrivant à </a:t>
            </a:r>
            <a:r>
              <a:rPr lang="fr" sz="1700" u="sng">
                <a:solidFill>
                  <a:schemeClr val="hlink"/>
                </a:solidFill>
                <a:hlinkClick r:id="rId5"/>
              </a:rPr>
              <a:t>caisse.solidarite@douaalter.lautre.net</a:t>
            </a:r>
            <a:br>
              <a:rPr lang="fr" sz="1700">
                <a:solidFill>
                  <a:schemeClr val="dk1"/>
                </a:solidFill>
              </a:rPr>
            </a:br>
            <a:r>
              <a:rPr lang="fr" sz="1700">
                <a:solidFill>
                  <a:schemeClr val="dk1"/>
                </a:solidFill>
              </a:rPr>
              <a:t>– les personnes solidaires souhaitant faire une promesse de dons sont invitées à remplir le formulaire</a:t>
            </a:r>
            <a:r>
              <a:rPr lang="fr" sz="1700">
                <a:solidFill>
                  <a:schemeClr val="dk1"/>
                </a:solidFill>
                <a:uFill>
                  <a:noFill/>
                </a:uFill>
                <a:hlinkClick r:id="rId6">
                  <a:extLst>
                    <a:ext uri="{A12FA001-AC4F-418D-AE19-62706E023703}">
                      <ahyp:hlinkClr xmlns:ahyp="http://schemas.microsoft.com/office/drawing/2018/hyperlinkcolor" val="tx"/>
                    </a:ext>
                  </a:extLst>
                </a:hlinkClick>
              </a:rPr>
              <a:t> </a:t>
            </a:r>
            <a:r>
              <a:rPr lang="fr" sz="1700" u="sng">
                <a:solidFill>
                  <a:schemeClr val="hlink"/>
                </a:solidFill>
                <a:hlinkClick r:id="rId6"/>
              </a:rPr>
              <a:t>https://framaforms.org/promesse-de-don-1663945917</a:t>
            </a:r>
            <a:endParaRPr sz="1700">
              <a:solidFill>
                <a:schemeClr val="dk1"/>
              </a:solidFill>
            </a:endParaRPr>
          </a:p>
          <a:p>
            <a:pPr marL="0" lvl="0" indent="0" algn="just" rtl="0">
              <a:lnSpc>
                <a:spcPct val="115000"/>
              </a:lnSpc>
              <a:spcBef>
                <a:spcPts val="1200"/>
              </a:spcBef>
              <a:spcAft>
                <a:spcPts val="1200"/>
              </a:spcAft>
              <a:buNone/>
            </a:pPr>
            <a:r>
              <a:rPr lang="fr" i="1">
                <a:solidFill>
                  <a:schemeClr val="dk1"/>
                </a:solidFill>
              </a:rPr>
              <a:t>Le droit de grève est un droit à disposer de son temps pour mieux se mobiliser et établir un rapport de force. Les manifestations ou les fort taux de grévistes peuvent participer de ce rapport de force, mais n’en sont pas les seuls éléments. Donner à une caisse de grève, se rendre sur les piquets de grève pour soutenir des grévistes, participer à des heures d’information ou à des assemblées générales, distribuer des tracts, coller des affiches, peindre des banderoles, occuper l’espace médiatique et sur les réseaux sociaux, sont autant d’autres manières de faire monter le rapport de force. </a:t>
            </a:r>
            <a:endParaRPr i="1">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5"/>
          <p:cNvSpPr txBox="1">
            <a:spLocks noGrp="1"/>
          </p:cNvSpPr>
          <p:nvPr>
            <p:ph type="title"/>
          </p:nvPr>
        </p:nvSpPr>
        <p:spPr>
          <a:xfrm>
            <a:off x="265500" y="1644233"/>
            <a:ext cx="4045200" cy="1976400"/>
          </a:xfrm>
        </p:spPr>
        <p:txBody>
          <a:bodyPr spcFirstLastPara="1" wrap="square" lIns="91425" tIns="91425" rIns="91425" bIns="91425" anchor="b" anchorCtr="0">
            <a:normAutofit/>
          </a:bodyPr>
          <a:lstStyle/>
          <a:p>
            <a:pPr marL="0" lvl="0" indent="0">
              <a:lnSpc>
                <a:spcPct val="90000"/>
              </a:lnSpc>
            </a:pPr>
            <a:r>
              <a:rPr lang="fr-FR" b="0" i="0" u="none" strike="noStrike" cap="none">
                <a:latin typeface="Arial"/>
                <a:ea typeface="Arial"/>
                <a:cs typeface="Arial"/>
                <a:sym typeface="Arial"/>
              </a:rPr>
              <a:t>Et pour la suite de la mobilisation</a:t>
            </a:r>
          </a:p>
        </p:txBody>
      </p:sp>
      <p:sp>
        <p:nvSpPr>
          <p:cNvPr id="141" name="Subtitle 2">
            <a:extLst>
              <a:ext uri="{FF2B5EF4-FFF2-40B4-BE49-F238E27FC236}">
                <a16:creationId xmlns:a16="http://schemas.microsoft.com/office/drawing/2014/main" id="{5CDE7A0B-76E5-7A39-B17F-FE7D405D4921}"/>
              </a:ext>
            </a:extLst>
          </p:cNvPr>
          <p:cNvSpPr>
            <a:spLocks noGrp="1"/>
          </p:cNvSpPr>
          <p:nvPr>
            <p:ph type="subTitle" idx="1"/>
          </p:nvPr>
        </p:nvSpPr>
        <p:spPr>
          <a:xfrm>
            <a:off x="265500" y="3737433"/>
            <a:ext cx="4045200" cy="1646700"/>
          </a:xfrm>
        </p:spPr>
        <p:txBody>
          <a:bodyPr/>
          <a:lstStyle/>
          <a:p>
            <a:endParaRPr lang="en-US"/>
          </a:p>
        </p:txBody>
      </p:sp>
      <p:sp>
        <p:nvSpPr>
          <p:cNvPr id="136" name="Google Shape;136;p25"/>
          <p:cNvSpPr txBox="1"/>
          <p:nvPr/>
        </p:nvSpPr>
        <p:spPr>
          <a:xfrm>
            <a:off x="4833302" y="311060"/>
            <a:ext cx="3837000" cy="6852745"/>
          </a:xfrm>
          <a:prstGeom prst="rect">
            <a:avLst/>
          </a:prstGeom>
          <a:noFill/>
          <a:ln>
            <a:noFill/>
          </a:ln>
        </p:spPr>
        <p:txBody>
          <a:bodyPr spcFirstLastPara="1" wrap="square" lIns="91425" tIns="91425" rIns="91425" bIns="91425" anchor="ctr" anchorCtr="0">
            <a:normAutofit/>
          </a:bodyPr>
          <a:lstStyle/>
          <a:p>
            <a:pPr marL="457200" lvl="0" indent="-342900">
              <a:lnSpc>
                <a:spcPct val="105000"/>
              </a:lnSpc>
              <a:spcAft>
                <a:spcPts val="600"/>
              </a:spcAft>
              <a:buClr>
                <a:schemeClr val="dk2"/>
              </a:buClr>
              <a:buSzPts val="1800"/>
              <a:buFont typeface="Arial"/>
              <a:buChar char="●"/>
            </a:pPr>
            <a:r>
              <a:rPr lang="fr-FR" sz="1600" b="0" i="0" u="none" strike="noStrike" cap="none" dirty="0">
                <a:solidFill>
                  <a:schemeClr val="dk2"/>
                </a:solidFill>
                <a:latin typeface="Arial"/>
                <a:ea typeface="Arial"/>
                <a:cs typeface="Arial"/>
                <a:sym typeface="Arial"/>
              </a:rPr>
              <a:t>Manifestation « samedi » 11 février (Brotteaux 14h)</a:t>
            </a:r>
          </a:p>
          <a:p>
            <a:pPr marL="457200" lvl="0" indent="-342900">
              <a:lnSpc>
                <a:spcPct val="105000"/>
              </a:lnSpc>
              <a:spcAft>
                <a:spcPts val="600"/>
              </a:spcAft>
              <a:buClr>
                <a:schemeClr val="dk2"/>
              </a:buClr>
              <a:buSzPts val="1800"/>
              <a:buFont typeface="Arial"/>
              <a:buChar char="●"/>
            </a:pPr>
            <a:endParaRPr lang="fr-FR" sz="1600" b="0" i="0" u="none" strike="noStrike" cap="none" dirty="0">
              <a:solidFill>
                <a:schemeClr val="dk2"/>
              </a:solidFill>
              <a:latin typeface="Arial"/>
              <a:ea typeface="Arial"/>
              <a:cs typeface="Arial"/>
              <a:sym typeface="Arial"/>
            </a:endParaRPr>
          </a:p>
          <a:p>
            <a:pPr marL="457200" lvl="0" indent="-342900">
              <a:lnSpc>
                <a:spcPct val="105000"/>
              </a:lnSpc>
              <a:spcAft>
                <a:spcPts val="600"/>
              </a:spcAft>
              <a:buClr>
                <a:schemeClr val="dk2"/>
              </a:buClr>
              <a:buSzPts val="1800"/>
              <a:buFont typeface="Arial"/>
              <a:buChar char="●"/>
            </a:pPr>
            <a:r>
              <a:rPr lang="fr-FR" sz="1600" b="0" i="0" u="none" strike="noStrike" cap="none" dirty="0">
                <a:solidFill>
                  <a:schemeClr val="dk2"/>
                </a:solidFill>
                <a:latin typeface="Arial"/>
                <a:ea typeface="Arial"/>
                <a:cs typeface="Arial"/>
                <a:sym typeface="Arial"/>
              </a:rPr>
              <a:t>Liens vers des infos complémentaires et les futurs rendez-vous</a:t>
            </a:r>
            <a:br>
              <a:rPr lang="fr-FR" sz="1600" b="0" i="0" u="none" strike="noStrike" cap="none" dirty="0">
                <a:solidFill>
                  <a:schemeClr val="dk2"/>
                </a:solidFill>
                <a:latin typeface="Arial"/>
                <a:ea typeface="Arial"/>
                <a:cs typeface="Arial"/>
                <a:sym typeface="Arial"/>
              </a:rPr>
            </a:br>
            <a:r>
              <a:rPr lang="fr-FR" sz="1600" b="0" i="0" u="none" strike="noStrike" cap="none" dirty="0">
                <a:solidFill>
                  <a:schemeClr val="dk2"/>
                </a:solidFill>
                <a:latin typeface="Arial"/>
                <a:ea typeface="Arial"/>
                <a:cs typeface="Arial"/>
                <a:sym typeface="Arial"/>
                <a:hlinkClick r:id="rId3"/>
              </a:rPr>
              <a:t>http://blog.douaalter.lautre.net/</a:t>
            </a:r>
            <a:endParaRPr lang="fr-FR" sz="1600" b="0" i="0" u="none" strike="noStrike" cap="none" dirty="0">
              <a:solidFill>
                <a:schemeClr val="dk2"/>
              </a:solidFill>
              <a:latin typeface="Arial"/>
              <a:ea typeface="Arial"/>
              <a:cs typeface="Arial"/>
              <a:sym typeface="Arial"/>
            </a:endParaRPr>
          </a:p>
          <a:p>
            <a:pPr marL="457200" lvl="0" indent="-342900">
              <a:lnSpc>
                <a:spcPct val="105000"/>
              </a:lnSpc>
              <a:spcAft>
                <a:spcPts val="600"/>
              </a:spcAft>
              <a:buClr>
                <a:schemeClr val="dk2"/>
              </a:buClr>
              <a:buSzPts val="1800"/>
              <a:buFont typeface="Arial"/>
              <a:buChar char="●"/>
            </a:pPr>
            <a:endParaRPr lang="fr-FR" sz="1600" b="0" i="0" u="none" strike="noStrike" cap="none" dirty="0">
              <a:solidFill>
                <a:schemeClr val="dk2"/>
              </a:solidFill>
              <a:latin typeface="Arial"/>
              <a:ea typeface="Arial"/>
              <a:cs typeface="Arial"/>
              <a:sym typeface="Arial"/>
            </a:endParaRPr>
          </a:p>
          <a:p>
            <a:pPr marL="457200" lvl="0" indent="-342900">
              <a:lnSpc>
                <a:spcPct val="105000"/>
              </a:lnSpc>
              <a:spcAft>
                <a:spcPts val="600"/>
              </a:spcAft>
              <a:buClr>
                <a:schemeClr val="dk2"/>
              </a:buClr>
              <a:buSzPts val="1800"/>
              <a:buFont typeface="Arial"/>
              <a:buChar char="●"/>
            </a:pPr>
            <a:r>
              <a:rPr lang="fr-FR" sz="1600" b="0" i="0" u="none" strike="noStrike" cap="none" dirty="0">
                <a:solidFill>
                  <a:schemeClr val="dk2"/>
                </a:solidFill>
                <a:latin typeface="Arial"/>
                <a:ea typeface="Arial"/>
                <a:cs typeface="Arial"/>
                <a:sym typeface="Arial"/>
              </a:rPr>
              <a:t>Pour participer aux diverses actions et être tenue informée, inscrivez-vous sur la liste</a:t>
            </a:r>
            <a:br>
              <a:rPr lang="fr-FR" sz="1600" b="0" i="0" u="none" strike="noStrike" cap="none" dirty="0">
                <a:solidFill>
                  <a:schemeClr val="dk2"/>
                </a:solidFill>
                <a:latin typeface="Arial"/>
                <a:ea typeface="Arial"/>
                <a:cs typeface="Arial"/>
                <a:sym typeface="Arial"/>
              </a:rPr>
            </a:br>
            <a:r>
              <a:rPr lang="fr-FR" sz="1600" b="0" i="0" u="none" strike="noStrike" cap="none" dirty="0">
                <a:solidFill>
                  <a:schemeClr val="dk2"/>
                </a:solidFill>
                <a:latin typeface="Arial"/>
                <a:ea typeface="Arial"/>
                <a:cs typeface="Arial"/>
                <a:sym typeface="Arial"/>
              </a:rPr>
              <a:t> </a:t>
            </a:r>
            <a:r>
              <a:rPr lang="fr-FR" sz="1600" b="0" i="0" u="none" strike="noStrike" cap="none" dirty="0">
                <a:solidFill>
                  <a:schemeClr val="dk2"/>
                </a:solidFill>
                <a:latin typeface="Arial"/>
                <a:ea typeface="Arial"/>
                <a:cs typeface="Arial"/>
                <a:sym typeface="Arial"/>
                <a:hlinkClick r:id="rId4"/>
              </a:rPr>
              <a:t>https://framalistes.org/sympa/subscribe/coord-esr-doua</a:t>
            </a:r>
            <a:r>
              <a:rPr lang="fr-FR" sz="1600" b="0" i="0" u="none" strike="noStrike" cap="none" dirty="0">
                <a:solidFill>
                  <a:schemeClr val="dk2"/>
                </a:solidFill>
                <a:latin typeface="Arial"/>
                <a:ea typeface="Arial"/>
                <a:cs typeface="Arial"/>
                <a:sym typeface="Arial"/>
              </a:rPr>
              <a:t> </a:t>
            </a:r>
          </a:p>
          <a:p>
            <a:pPr marL="457200" lvl="0" indent="-342900">
              <a:lnSpc>
                <a:spcPct val="105000"/>
              </a:lnSpc>
              <a:spcAft>
                <a:spcPts val="600"/>
              </a:spcAft>
              <a:buClr>
                <a:schemeClr val="dk2"/>
              </a:buClr>
              <a:buSzPts val="1800"/>
              <a:buFont typeface="Arial"/>
              <a:buChar char="●"/>
            </a:pPr>
            <a:endParaRPr lang="fr-FR" sz="1600" b="0" i="0" u="none" strike="noStrike" cap="none" dirty="0">
              <a:solidFill>
                <a:schemeClr val="dk2"/>
              </a:solidFill>
              <a:latin typeface="Arial"/>
              <a:ea typeface="Arial"/>
              <a:cs typeface="Arial"/>
              <a:sym typeface="Arial"/>
            </a:endParaRPr>
          </a:p>
          <a:p>
            <a:pPr marL="457200" lvl="0" indent="-342900">
              <a:lnSpc>
                <a:spcPct val="105000"/>
              </a:lnSpc>
              <a:spcAft>
                <a:spcPts val="600"/>
              </a:spcAft>
              <a:buClr>
                <a:schemeClr val="dk2"/>
              </a:buClr>
              <a:buSzPts val="1800"/>
              <a:buFont typeface="Arial"/>
              <a:buChar char="●"/>
            </a:pPr>
            <a:r>
              <a:rPr lang="fr-FR" sz="1600" b="0" i="0" u="none" strike="noStrike" cap="none" dirty="0">
                <a:solidFill>
                  <a:schemeClr val="dk2"/>
                </a:solidFill>
                <a:latin typeface="Arial"/>
                <a:ea typeface="Arial"/>
                <a:cs typeface="Arial"/>
                <a:sym typeface="Arial"/>
              </a:rPr>
              <a:t>Se mobiliser fortement et visibiliser les STAPS ?</a:t>
            </a:r>
          </a:p>
          <a:p>
            <a:pPr marL="457200" lvl="0" indent="-342900">
              <a:lnSpc>
                <a:spcPct val="105000"/>
              </a:lnSpc>
              <a:spcAft>
                <a:spcPts val="600"/>
              </a:spcAft>
              <a:buClr>
                <a:schemeClr val="dk2"/>
              </a:buClr>
              <a:buSzPts val="1800"/>
              <a:buFont typeface="Arial"/>
              <a:buChar char="●"/>
            </a:pPr>
            <a:endParaRPr lang="fr-FR" sz="1600" b="0" i="0" u="none" strike="noStrike" cap="none" dirty="0">
              <a:solidFill>
                <a:schemeClr val="dk2"/>
              </a:solidFill>
              <a:latin typeface="Arial"/>
              <a:ea typeface="Arial"/>
              <a:cs typeface="Arial"/>
              <a:sym typeface="Arial"/>
            </a:endParaRPr>
          </a:p>
          <a:p>
            <a:pPr marL="457200" lvl="0" indent="-342900">
              <a:lnSpc>
                <a:spcPct val="105000"/>
              </a:lnSpc>
              <a:spcAft>
                <a:spcPts val="600"/>
              </a:spcAft>
              <a:buClr>
                <a:schemeClr val="dk2"/>
              </a:buClr>
              <a:buSzPts val="1800"/>
              <a:buFont typeface="Arial"/>
              <a:buChar char="●"/>
            </a:pPr>
            <a:r>
              <a:rPr lang="fr-FR" sz="1600" b="0" i="0" u="none" strike="noStrike" cap="none" dirty="0">
                <a:solidFill>
                  <a:schemeClr val="dk2"/>
                </a:solidFill>
                <a:latin typeface="Arial"/>
                <a:ea typeface="Arial"/>
                <a:cs typeface="Arial"/>
                <a:sym typeface="Arial"/>
              </a:rPr>
              <a:t>Agir pour « faciliter » mobilisation </a:t>
            </a:r>
            <a:r>
              <a:rPr lang="fr-FR" sz="1600" b="0" i="0" u="none" strike="noStrike" cap="none" dirty="0" err="1">
                <a:solidFill>
                  <a:schemeClr val="dk2"/>
                </a:solidFill>
                <a:latin typeface="Arial"/>
                <a:ea typeface="Arial"/>
                <a:cs typeface="Arial"/>
                <a:sym typeface="Arial"/>
              </a:rPr>
              <a:t>étudiant.e.s</a:t>
            </a:r>
            <a:r>
              <a:rPr lang="fr-FR" sz="1600" b="0" i="0" u="none" strike="noStrike" cap="none" dirty="0">
                <a:solidFill>
                  <a:schemeClr val="dk2"/>
                </a:solidFill>
                <a:latin typeface="Arial"/>
                <a:ea typeface="Arial"/>
                <a:cs typeface="Arial"/>
                <a:sym typeface="Arial"/>
              </a:rPr>
              <a:t> ?</a:t>
            </a:r>
          </a:p>
          <a:p>
            <a:pPr marL="457200" lvl="0" indent="-342900">
              <a:lnSpc>
                <a:spcPct val="105000"/>
              </a:lnSpc>
              <a:spcAft>
                <a:spcPts val="600"/>
              </a:spcAft>
              <a:buClr>
                <a:schemeClr val="dk2"/>
              </a:buClr>
              <a:buSzPts val="1800"/>
              <a:buFont typeface="Arial"/>
              <a:buChar char="●"/>
            </a:pPr>
            <a:endParaRPr lang="fr-FR" sz="1600" b="0" i="0" u="none" strike="noStrike" cap="none" dirty="0">
              <a:solidFill>
                <a:schemeClr val="dk2"/>
              </a:solidFill>
              <a:latin typeface="Arial"/>
              <a:ea typeface="Arial"/>
              <a:cs typeface="Arial"/>
              <a:sym typeface="Arial"/>
            </a:endParaRPr>
          </a:p>
          <a:p>
            <a:pPr marL="457200" lvl="0" indent="-342900">
              <a:lnSpc>
                <a:spcPct val="105000"/>
              </a:lnSpc>
              <a:spcAft>
                <a:spcPts val="600"/>
              </a:spcAft>
              <a:buClr>
                <a:schemeClr val="dk2"/>
              </a:buClr>
              <a:buSzPts val="1800"/>
              <a:buFont typeface="Arial"/>
              <a:buChar char="●"/>
            </a:pPr>
            <a:r>
              <a:rPr lang="fr-FR" sz="1600" b="0" i="0" u="none" strike="noStrike" cap="none" dirty="0">
                <a:solidFill>
                  <a:schemeClr val="dk2"/>
                </a:solidFill>
                <a:latin typeface="Arial"/>
                <a:ea typeface="Arial"/>
                <a:cs typeface="Arial"/>
                <a:sym typeface="Arial"/>
              </a:rPr>
              <a:t>Autres modalités ?</a:t>
            </a:r>
          </a:p>
          <a:p>
            <a:pPr marL="457200" lvl="0" indent="-342900">
              <a:lnSpc>
                <a:spcPct val="105000"/>
              </a:lnSpc>
              <a:spcAft>
                <a:spcPts val="600"/>
              </a:spcAft>
              <a:buClr>
                <a:schemeClr val="dk2"/>
              </a:buClr>
              <a:buSzPts val="1800"/>
              <a:buFont typeface="Arial"/>
              <a:buChar char="●"/>
            </a:pPr>
            <a:endParaRPr lang="fr-FR" sz="1600" b="0" i="0" u="none" strike="noStrike" cap="none" dirty="0">
              <a:solidFill>
                <a:schemeClr val="dk2"/>
              </a:solidFill>
              <a:latin typeface="Arial"/>
              <a:ea typeface="Arial"/>
              <a:cs typeface="Arial"/>
              <a:sym typeface="Arial"/>
            </a:endParaRPr>
          </a:p>
          <a:p>
            <a:pPr marL="457200" lvl="0" indent="-342900">
              <a:lnSpc>
                <a:spcPct val="105000"/>
              </a:lnSpc>
              <a:spcAft>
                <a:spcPts val="600"/>
              </a:spcAft>
              <a:buClr>
                <a:schemeClr val="dk2"/>
              </a:buClr>
              <a:buSzPts val="1800"/>
              <a:buFont typeface="Arial"/>
              <a:buChar char="●"/>
            </a:pPr>
            <a:endParaRPr lang="fr-FR" sz="1600" b="0" i="0" u="none" strike="noStrike" cap="none" dirty="0">
              <a:solidFill>
                <a:schemeClr val="dk2"/>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6"/>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fr"/>
              <a:t>Annexe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1"/>
          <p:cNvSpPr txBox="1">
            <a:spLocks noGrp="1"/>
          </p:cNvSpPr>
          <p:nvPr>
            <p:ph type="title"/>
          </p:nvPr>
        </p:nvSpPr>
        <p:spPr>
          <a:xfrm>
            <a:off x="311700" y="240651"/>
            <a:ext cx="8520600" cy="618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a:t>« Un projet de justice » ou une accentuation des inégalités</a:t>
            </a:r>
            <a:endParaRPr/>
          </a:p>
        </p:txBody>
      </p:sp>
      <p:sp>
        <p:nvSpPr>
          <p:cNvPr id="110" name="Google Shape;110;p21"/>
          <p:cNvSpPr txBox="1"/>
          <p:nvPr/>
        </p:nvSpPr>
        <p:spPr>
          <a:xfrm>
            <a:off x="391050" y="814300"/>
            <a:ext cx="8361900" cy="59568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SzPts val="1500"/>
              <a:buChar char="-"/>
            </a:pPr>
            <a:r>
              <a:rPr lang="fr" sz="1500"/>
              <a:t>Minimum de pension pour une carrière complète au niveau du SMIC relevé à 1200 euros bruts : mais </a:t>
            </a:r>
            <a:r>
              <a:rPr lang="fr" sz="1500" b="1"/>
              <a:t>83 % des retraitées touchant moins de 1000 euros de pension n’ont pas de carrière complète, dont une grande majorité de femmes</a:t>
            </a:r>
            <a:r>
              <a:rPr lang="fr" sz="1500"/>
              <a:t>.</a:t>
            </a:r>
            <a:endParaRPr sz="1500"/>
          </a:p>
          <a:p>
            <a:pPr marL="457200" lvl="0" indent="0" algn="l" rtl="0">
              <a:spcBef>
                <a:spcPts val="0"/>
              </a:spcBef>
              <a:spcAft>
                <a:spcPts val="0"/>
              </a:spcAft>
              <a:buNone/>
            </a:pPr>
            <a:endParaRPr sz="1500"/>
          </a:p>
          <a:p>
            <a:pPr marL="457200" lvl="0" indent="-323850" algn="l" rtl="0">
              <a:spcBef>
                <a:spcPts val="0"/>
              </a:spcBef>
              <a:spcAft>
                <a:spcPts val="0"/>
              </a:spcAft>
              <a:buSzPts val="1500"/>
              <a:buChar char="-"/>
            </a:pPr>
            <a:r>
              <a:rPr lang="fr" sz="1500" b="1"/>
              <a:t>Une réforme bénéfique aux femmes ? </a:t>
            </a:r>
            <a:br>
              <a:rPr lang="fr" sz="1500" b="1"/>
            </a:br>
            <a:r>
              <a:rPr lang="fr" sz="1500"/>
              <a:t>Prise en compte du congé parental dans les carrières longues (cela correspondrait à 3000 femmes par an dont l’âge de départ minimal fera + 1 -  (1 ou 2) = 0 ou -1).</a:t>
            </a:r>
            <a:br>
              <a:rPr lang="fr" sz="1500"/>
            </a:br>
            <a:r>
              <a:rPr lang="fr" sz="1500"/>
              <a:t>Périodes également prises en compte dans le calcul du minimum de pensions</a:t>
            </a:r>
            <a:br>
              <a:rPr lang="fr" sz="1500"/>
            </a:br>
            <a:r>
              <a:rPr lang="fr" sz="1500" b="1"/>
              <a:t>Repousser à nouveau la durée de cotisation creusera les inégalités entre les femmes et les hommes</a:t>
            </a:r>
            <a:r>
              <a:rPr lang="fr" sz="1500"/>
              <a:t> : actuellement la pension moyenne d’une femme est d’environ 40 % inférieure à celle d’un homme (pour le salaire c’est 28,5 % inférieure). En prenant en compte les pensions de réversion, la retraite moyenne des femmes reste inférieure de 28 % à celle des hommes.</a:t>
            </a:r>
            <a:endParaRPr sz="1500"/>
          </a:p>
          <a:p>
            <a:pPr marL="457200" lvl="0" indent="0" algn="l" rtl="0">
              <a:spcBef>
                <a:spcPts val="0"/>
              </a:spcBef>
              <a:spcAft>
                <a:spcPts val="0"/>
              </a:spcAft>
              <a:buNone/>
            </a:pPr>
            <a:endParaRPr sz="1500"/>
          </a:p>
          <a:p>
            <a:pPr marL="457200" lvl="0" indent="-323850" algn="l" rtl="0">
              <a:spcBef>
                <a:spcPts val="0"/>
              </a:spcBef>
              <a:spcAft>
                <a:spcPts val="0"/>
              </a:spcAft>
              <a:buSzPts val="1500"/>
              <a:buChar char="-"/>
            </a:pPr>
            <a:r>
              <a:rPr lang="fr" sz="1500" b="1"/>
              <a:t>Retarder l'âge de départ à la retraite n'est pas bénéfique pour l'emploi des séniors. </a:t>
            </a:r>
            <a:r>
              <a:rPr lang="fr" sz="1500"/>
              <a:t>Le précédent décalage de 60 ans à 62 ans s’est traduit par deux années de précarité supplémentaire pour bon nombre de personnes : à 60 ans seulement 48% sont en emploi.</a:t>
            </a:r>
            <a:endParaRPr sz="1500"/>
          </a:p>
          <a:p>
            <a:pPr marL="457200" lvl="0" indent="0" algn="l" rtl="0">
              <a:spcBef>
                <a:spcPts val="0"/>
              </a:spcBef>
              <a:spcAft>
                <a:spcPts val="0"/>
              </a:spcAft>
              <a:buNone/>
            </a:pPr>
            <a:r>
              <a:rPr lang="fr" sz="1500">
                <a:solidFill>
                  <a:schemeClr val="dk1"/>
                </a:solidFill>
              </a:rPr>
              <a:t>Création d’un index sénior : mesure plus que faible pour favoriser l’emploi des séniors avec aucune sanction prévue.</a:t>
            </a:r>
            <a:endParaRPr sz="1500">
              <a:solidFill>
                <a:schemeClr val="dk1"/>
              </a:solidFill>
            </a:endParaRPr>
          </a:p>
          <a:p>
            <a:pPr marL="457200" lvl="0" indent="0" algn="l" rtl="0">
              <a:spcBef>
                <a:spcPts val="0"/>
              </a:spcBef>
              <a:spcAft>
                <a:spcPts val="0"/>
              </a:spcAft>
              <a:buNone/>
            </a:pPr>
            <a:r>
              <a:rPr lang="fr" sz="1500"/>
              <a:t>Passer à 64 ans, c’est + 2 ans de précarité pour un bon nombre de personnes, une baisse de l’espérance de vie (et celle en bonne santé) et pour toutes et tous une baisse du nombre d’années libérées du travail subordonné.</a:t>
            </a:r>
            <a:endParaRPr sz="1500"/>
          </a:p>
          <a:p>
            <a:pPr marL="457200" lvl="0" indent="0" algn="l" rtl="0">
              <a:spcBef>
                <a:spcPts val="0"/>
              </a:spcBef>
              <a:spcAft>
                <a:spcPts val="0"/>
              </a:spcAft>
              <a:buNone/>
            </a:pPr>
            <a:r>
              <a:rPr lang="fr" sz="1500"/>
              <a:t>Passer à 64 ans, c’est pénaliser beaucoup plus les les catégories les plus modestes, rentrées tôt sur le marché du travail et ayant une espérance de vie en bonne santé plus faible.</a:t>
            </a:r>
            <a:endParaRPr sz="1500"/>
          </a:p>
        </p:txBody>
      </p:sp>
    </p:spTree>
    <p:extLst>
      <p:ext uri="{BB962C8B-B14F-4D97-AF65-F5344CB8AC3E}">
        <p14:creationId xmlns:p14="http://schemas.microsoft.com/office/powerpoint/2010/main" val="21944316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8"/>
          <p:cNvSpPr txBox="1"/>
          <p:nvPr/>
        </p:nvSpPr>
        <p:spPr>
          <a:xfrm>
            <a:off x="316649" y="226175"/>
            <a:ext cx="7399243"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2000" b="1" dirty="0"/>
              <a:t>Le faux problème du ratio actif/retraité : la productivité</a:t>
            </a:r>
            <a:endParaRPr sz="2000" b="1" dirty="0"/>
          </a:p>
        </p:txBody>
      </p:sp>
      <p:pic>
        <p:nvPicPr>
          <p:cNvPr id="89" name="Google Shape;89;p18"/>
          <p:cNvPicPr preferRelativeResize="0"/>
          <p:nvPr/>
        </p:nvPicPr>
        <p:blipFill>
          <a:blip r:embed="rId3">
            <a:alphaModFix/>
          </a:blip>
          <a:stretch>
            <a:fillRect/>
          </a:stretch>
        </p:blipFill>
        <p:spPr>
          <a:xfrm>
            <a:off x="316650" y="1011902"/>
            <a:ext cx="4240015" cy="4185054"/>
          </a:xfrm>
          <a:prstGeom prst="rect">
            <a:avLst/>
          </a:prstGeom>
          <a:noFill/>
          <a:ln>
            <a:noFill/>
          </a:ln>
        </p:spPr>
      </p:pic>
      <p:sp>
        <p:nvSpPr>
          <p:cNvPr id="90" name="Google Shape;90;p18"/>
          <p:cNvSpPr txBox="1"/>
          <p:nvPr/>
        </p:nvSpPr>
        <p:spPr>
          <a:xfrm>
            <a:off x="658950" y="5500875"/>
            <a:ext cx="7826100" cy="1231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700"/>
              <a:t>La productivité horaire a été multipliée par 30 en 150 ans. Malgré la baisse du temps de travail (fin du travail des enfants, réductions hebdomadaires, congés payés, retraites à 65 ans puis 60 ans, allongement de la durée des études …), la « richesse » produite a été multipliée par 16.</a:t>
            </a:r>
            <a:endParaRPr sz="1500"/>
          </a:p>
        </p:txBody>
      </p:sp>
      <p:pic>
        <p:nvPicPr>
          <p:cNvPr id="2" name="Google Shape;95;p19">
            <a:extLst>
              <a:ext uri="{FF2B5EF4-FFF2-40B4-BE49-F238E27FC236}">
                <a16:creationId xmlns:a16="http://schemas.microsoft.com/office/drawing/2014/main" id="{8333A3A7-4FDC-4D74-49AC-CA0D0BB23D06}"/>
              </a:ext>
            </a:extLst>
          </p:cNvPr>
          <p:cNvPicPr preferRelativeResize="0"/>
          <p:nvPr/>
        </p:nvPicPr>
        <p:blipFill>
          <a:blip r:embed="rId4">
            <a:alphaModFix/>
          </a:blip>
          <a:stretch>
            <a:fillRect/>
          </a:stretch>
        </p:blipFill>
        <p:spPr>
          <a:xfrm>
            <a:off x="4756075" y="1112424"/>
            <a:ext cx="3728975" cy="37785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2AD542B-1F26-4FAB-B49D-1B5A29B5E73C}"/>
              </a:ext>
            </a:extLst>
          </p:cNvPr>
          <p:cNvSpPr txBox="1"/>
          <p:nvPr/>
        </p:nvSpPr>
        <p:spPr>
          <a:xfrm>
            <a:off x="19610" y="909739"/>
            <a:ext cx="9355446" cy="415498"/>
          </a:xfrm>
          <a:prstGeom prst="rect">
            <a:avLst/>
          </a:prstGeom>
          <a:noFill/>
        </p:spPr>
        <p:txBody>
          <a:bodyPr wrap="none" rtlCol="0">
            <a:spAutoFit/>
          </a:bodyPr>
          <a:lstStyle/>
          <a:p>
            <a:r>
              <a:rPr lang="fr-FR" sz="2100" b="1" dirty="0"/>
              <a:t>De quand date la mise en place des systèmes de retraites en France ?   </a:t>
            </a:r>
          </a:p>
        </p:txBody>
      </p:sp>
      <p:sp>
        <p:nvSpPr>
          <p:cNvPr id="5" name="ZoneTexte 4">
            <a:extLst>
              <a:ext uri="{FF2B5EF4-FFF2-40B4-BE49-F238E27FC236}">
                <a16:creationId xmlns:a16="http://schemas.microsoft.com/office/drawing/2014/main" id="{BBBB2C20-13B7-4C6D-8768-8E764793FDF1}"/>
              </a:ext>
            </a:extLst>
          </p:cNvPr>
          <p:cNvSpPr txBox="1"/>
          <p:nvPr/>
        </p:nvSpPr>
        <p:spPr>
          <a:xfrm>
            <a:off x="1" y="4130330"/>
            <a:ext cx="7408068" cy="1754326"/>
          </a:xfrm>
          <a:prstGeom prst="rect">
            <a:avLst/>
          </a:prstGeom>
          <a:noFill/>
        </p:spPr>
        <p:txBody>
          <a:bodyPr wrap="square" rtlCol="0">
            <a:spAutoFit/>
          </a:bodyPr>
          <a:lstStyle/>
          <a:p>
            <a:r>
              <a:rPr lang="fr-FR" sz="1800" dirty="0"/>
              <a:t> </a:t>
            </a:r>
            <a:r>
              <a:rPr lang="fr-FR" sz="1800" dirty="0">
                <a:latin typeface="Arial" panose="020B0604020202020204" pitchFamily="34" charset="0"/>
                <a:cs typeface="Arial" panose="020B0604020202020204" pitchFamily="34" charset="0"/>
              </a:rPr>
              <a:t>► </a:t>
            </a:r>
            <a:r>
              <a:rPr lang="fr-FR" sz="1800" dirty="0"/>
              <a:t>1945 à la libération  : </a:t>
            </a:r>
            <a:r>
              <a:rPr lang="fr-FR" sz="1800" b="1" dirty="0"/>
              <a:t>Mise en œuvre du programme du CNR et création de la sécurité sociale</a:t>
            </a:r>
            <a:r>
              <a:rPr lang="fr-FR" sz="1800" dirty="0"/>
              <a:t> (Ambroise Croizat, François Billoux, Pierre Laroque…)</a:t>
            </a:r>
          </a:p>
          <a:p>
            <a:r>
              <a:rPr lang="fr-FR" sz="1800" dirty="0"/>
              <a:t> </a:t>
            </a:r>
          </a:p>
          <a:p>
            <a:r>
              <a:rPr lang="fr-FR" sz="1800" b="1" dirty="0"/>
              <a:t>Intégration d’un système de retraites </a:t>
            </a:r>
            <a:r>
              <a:rPr lang="fr-FR" sz="1800" b="1" dirty="0">
                <a:solidFill>
                  <a:srgbClr val="00B050"/>
                </a:solidFill>
              </a:rPr>
              <a:t>par répartition </a:t>
            </a:r>
            <a:r>
              <a:rPr lang="fr-FR" sz="1800" b="1" dirty="0"/>
              <a:t>à cette sécurité sociale </a:t>
            </a:r>
            <a:r>
              <a:rPr lang="fr-FR" sz="1800" dirty="0"/>
              <a:t>= création du régime général </a:t>
            </a:r>
          </a:p>
        </p:txBody>
      </p:sp>
      <p:sp>
        <p:nvSpPr>
          <p:cNvPr id="6" name="ZoneTexte 5">
            <a:extLst>
              <a:ext uri="{FF2B5EF4-FFF2-40B4-BE49-F238E27FC236}">
                <a16:creationId xmlns:a16="http://schemas.microsoft.com/office/drawing/2014/main" id="{3504C123-3C2F-4B66-B3D9-92499466AE60}"/>
              </a:ext>
            </a:extLst>
          </p:cNvPr>
          <p:cNvSpPr txBox="1"/>
          <p:nvPr/>
        </p:nvSpPr>
        <p:spPr>
          <a:xfrm>
            <a:off x="238334" y="1540945"/>
            <a:ext cx="8298447" cy="2308324"/>
          </a:xfrm>
          <a:prstGeom prst="rect">
            <a:avLst/>
          </a:prstGeom>
          <a:noFill/>
        </p:spPr>
        <p:txBody>
          <a:bodyPr wrap="square" rtlCol="0">
            <a:spAutoFit/>
          </a:bodyPr>
          <a:lstStyle/>
          <a:p>
            <a:r>
              <a:rPr lang="fr-FR" sz="1800" dirty="0">
                <a:latin typeface="Arial" panose="020B0604020202020204" pitchFamily="34" charset="0"/>
                <a:cs typeface="Arial" panose="020B0604020202020204" pitchFamily="34" charset="0"/>
              </a:rPr>
              <a:t>► </a:t>
            </a:r>
            <a:r>
              <a:rPr lang="fr-FR" sz="1800" dirty="0"/>
              <a:t>Première caisses de retraites au XVIIIème- XIXème </a:t>
            </a:r>
            <a:r>
              <a:rPr lang="fr-FR" sz="1800" dirty="0" err="1"/>
              <a:t>siecle</a:t>
            </a:r>
            <a:endParaRPr lang="fr-FR" sz="1800" dirty="0"/>
          </a:p>
          <a:p>
            <a:endParaRPr lang="fr-FR" sz="1800" dirty="0"/>
          </a:p>
          <a:p>
            <a:r>
              <a:rPr lang="fr-FR" sz="1800" dirty="0">
                <a:latin typeface="Arial" panose="020B0604020202020204" pitchFamily="34" charset="0"/>
                <a:cs typeface="Arial" panose="020B0604020202020204" pitchFamily="34" charset="0"/>
              </a:rPr>
              <a:t>► </a:t>
            </a:r>
            <a:r>
              <a:rPr lang="fr-FR" sz="1800" dirty="0"/>
              <a:t>Pension civiles des fonctionnaires dés 1853</a:t>
            </a:r>
          </a:p>
          <a:p>
            <a:endParaRPr lang="fr-FR" sz="1800" dirty="0"/>
          </a:p>
          <a:p>
            <a:r>
              <a:rPr lang="fr-FR" sz="1800" dirty="0">
                <a:latin typeface="Arial" panose="020B0604020202020204" pitchFamily="34" charset="0"/>
                <a:cs typeface="Arial" panose="020B0604020202020204" pitchFamily="34" charset="0"/>
              </a:rPr>
              <a:t>► </a:t>
            </a:r>
            <a:r>
              <a:rPr lang="fr-FR" sz="1800" dirty="0"/>
              <a:t>Société d’entraides, mutuelles ouvrières, puis caisses de retraites spécifiques :  Mineurs (1894) , Cheminots (1909) … </a:t>
            </a:r>
          </a:p>
          <a:p>
            <a:endParaRPr lang="fr-FR" sz="1800" dirty="0"/>
          </a:p>
          <a:p>
            <a:r>
              <a:rPr lang="fr-FR" sz="1800" dirty="0">
                <a:latin typeface="Arial" panose="020B0604020202020204" pitchFamily="34" charset="0"/>
                <a:cs typeface="Arial" panose="020B0604020202020204" pitchFamily="34" charset="0"/>
              </a:rPr>
              <a:t>► </a:t>
            </a:r>
            <a:r>
              <a:rPr lang="fr-FR" sz="1800" dirty="0"/>
              <a:t>Loi sur les retraites…  par capitalisation (1910)… Peu efficace ! </a:t>
            </a:r>
          </a:p>
        </p:txBody>
      </p:sp>
      <p:sp>
        <p:nvSpPr>
          <p:cNvPr id="7" name="ZoneTexte 6">
            <a:extLst>
              <a:ext uri="{FF2B5EF4-FFF2-40B4-BE49-F238E27FC236}">
                <a16:creationId xmlns:a16="http://schemas.microsoft.com/office/drawing/2014/main" id="{C31531D6-013F-4294-B0FF-105DB2487644}"/>
              </a:ext>
            </a:extLst>
          </p:cNvPr>
          <p:cNvSpPr txBox="1"/>
          <p:nvPr/>
        </p:nvSpPr>
        <p:spPr>
          <a:xfrm>
            <a:off x="2917673" y="2683565"/>
            <a:ext cx="184731" cy="253916"/>
          </a:xfrm>
          <a:prstGeom prst="rect">
            <a:avLst/>
          </a:prstGeom>
          <a:noFill/>
        </p:spPr>
        <p:txBody>
          <a:bodyPr wrap="none" rtlCol="0">
            <a:spAutoFit/>
          </a:bodyPr>
          <a:lstStyle/>
          <a:p>
            <a:endParaRPr lang="fr-FR" sz="1050" dirty="0"/>
          </a:p>
        </p:txBody>
      </p:sp>
      <p:pic>
        <p:nvPicPr>
          <p:cNvPr id="2" name="Image 1">
            <a:extLst>
              <a:ext uri="{FF2B5EF4-FFF2-40B4-BE49-F238E27FC236}">
                <a16:creationId xmlns:a16="http://schemas.microsoft.com/office/drawing/2014/main" id="{1598F97C-0997-467B-9C04-F263501EDC2D}"/>
              </a:ext>
            </a:extLst>
          </p:cNvPr>
          <p:cNvPicPr>
            <a:picLocks noChangeAspect="1"/>
          </p:cNvPicPr>
          <p:nvPr/>
        </p:nvPicPr>
        <p:blipFill>
          <a:blip r:embed="rId2"/>
          <a:stretch>
            <a:fillRect/>
          </a:stretch>
        </p:blipFill>
        <p:spPr>
          <a:xfrm>
            <a:off x="7279482" y="4155845"/>
            <a:ext cx="1783042" cy="1643407"/>
          </a:xfrm>
          <a:prstGeom prst="rect">
            <a:avLst/>
          </a:prstGeom>
        </p:spPr>
      </p:pic>
      <p:sp>
        <p:nvSpPr>
          <p:cNvPr id="3" name="Accolade fermante 2">
            <a:extLst>
              <a:ext uri="{FF2B5EF4-FFF2-40B4-BE49-F238E27FC236}">
                <a16:creationId xmlns:a16="http://schemas.microsoft.com/office/drawing/2014/main" id="{74D6F845-F5DD-4320-AD01-3FCF5BDDEFB5}"/>
              </a:ext>
            </a:extLst>
          </p:cNvPr>
          <p:cNvSpPr/>
          <p:nvPr/>
        </p:nvSpPr>
        <p:spPr>
          <a:xfrm>
            <a:off x="7643813" y="1614488"/>
            <a:ext cx="335756" cy="200739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050"/>
          </a:p>
        </p:txBody>
      </p:sp>
      <p:sp>
        <p:nvSpPr>
          <p:cNvPr id="8" name="ZoneTexte 7">
            <a:extLst>
              <a:ext uri="{FF2B5EF4-FFF2-40B4-BE49-F238E27FC236}">
                <a16:creationId xmlns:a16="http://schemas.microsoft.com/office/drawing/2014/main" id="{AE47444B-8A66-4B6D-8107-A44EE86C2B7B}"/>
              </a:ext>
            </a:extLst>
          </p:cNvPr>
          <p:cNvSpPr txBox="1"/>
          <p:nvPr/>
        </p:nvSpPr>
        <p:spPr>
          <a:xfrm>
            <a:off x="7950994" y="2416046"/>
            <a:ext cx="1171575" cy="1200329"/>
          </a:xfrm>
          <a:prstGeom prst="rect">
            <a:avLst/>
          </a:prstGeom>
          <a:noFill/>
        </p:spPr>
        <p:txBody>
          <a:bodyPr wrap="square" rtlCol="0">
            <a:spAutoFit/>
          </a:bodyPr>
          <a:lstStyle/>
          <a:p>
            <a:pPr algn="ctr"/>
            <a:r>
              <a:rPr lang="fr-FR" sz="1800" dirty="0">
                <a:solidFill>
                  <a:srgbClr val="0070C0"/>
                </a:solidFill>
              </a:rPr>
              <a:t>« Régimes spéciaux » </a:t>
            </a:r>
          </a:p>
        </p:txBody>
      </p:sp>
      <p:sp>
        <p:nvSpPr>
          <p:cNvPr id="9" name="ZoneTexte 8">
            <a:extLst>
              <a:ext uri="{FF2B5EF4-FFF2-40B4-BE49-F238E27FC236}">
                <a16:creationId xmlns:a16="http://schemas.microsoft.com/office/drawing/2014/main" id="{2A224BE8-0937-6037-422D-7D7D8F9E1520}"/>
              </a:ext>
            </a:extLst>
          </p:cNvPr>
          <p:cNvSpPr txBox="1"/>
          <p:nvPr/>
        </p:nvSpPr>
        <p:spPr>
          <a:xfrm>
            <a:off x="1244304" y="167013"/>
            <a:ext cx="6906058" cy="461665"/>
          </a:xfrm>
          <a:prstGeom prst="rect">
            <a:avLst/>
          </a:prstGeom>
          <a:noFill/>
        </p:spPr>
        <p:txBody>
          <a:bodyPr wrap="none" rtlCol="0">
            <a:spAutoFit/>
          </a:bodyPr>
          <a:lstStyle/>
          <a:p>
            <a:r>
              <a:rPr lang="fr-FR" sz="2400" b="1" dirty="0"/>
              <a:t>Quelques repères historiques sur les retraites</a:t>
            </a:r>
          </a:p>
        </p:txBody>
      </p:sp>
    </p:spTree>
    <p:extLst>
      <p:ext uri="{BB962C8B-B14F-4D97-AF65-F5344CB8AC3E}">
        <p14:creationId xmlns:p14="http://schemas.microsoft.com/office/powerpoint/2010/main" val="271069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0566FFE-DB46-4738-A089-EC2429539798}"/>
              </a:ext>
            </a:extLst>
          </p:cNvPr>
          <p:cNvSpPr txBox="1"/>
          <p:nvPr/>
        </p:nvSpPr>
        <p:spPr>
          <a:xfrm>
            <a:off x="1819084" y="864394"/>
            <a:ext cx="6569427" cy="415498"/>
          </a:xfrm>
          <a:prstGeom prst="rect">
            <a:avLst/>
          </a:prstGeom>
          <a:noFill/>
        </p:spPr>
        <p:txBody>
          <a:bodyPr wrap="none" rtlCol="0">
            <a:spAutoFit/>
          </a:bodyPr>
          <a:lstStyle/>
          <a:p>
            <a:r>
              <a:rPr lang="fr-FR" sz="2100" b="1" dirty="0"/>
              <a:t>Le système Français : des retraites par répartition</a:t>
            </a:r>
          </a:p>
        </p:txBody>
      </p:sp>
      <p:sp>
        <p:nvSpPr>
          <p:cNvPr id="5" name="Rectangle 4">
            <a:extLst>
              <a:ext uri="{FF2B5EF4-FFF2-40B4-BE49-F238E27FC236}">
                <a16:creationId xmlns:a16="http://schemas.microsoft.com/office/drawing/2014/main" id="{16707B44-DEC2-4C40-8EA9-F12F542FD6D7}"/>
              </a:ext>
            </a:extLst>
          </p:cNvPr>
          <p:cNvSpPr/>
          <p:nvPr/>
        </p:nvSpPr>
        <p:spPr>
          <a:xfrm>
            <a:off x="0" y="1306815"/>
            <a:ext cx="7679531" cy="5793894"/>
          </a:xfrm>
          <a:prstGeom prst="rect">
            <a:avLst/>
          </a:prstGeom>
        </p:spPr>
        <p:txBody>
          <a:bodyPr wrap="square">
            <a:spAutoFit/>
          </a:bodyPr>
          <a:lstStyle/>
          <a:p>
            <a:r>
              <a:rPr lang="fr-FR" sz="1800" dirty="0"/>
              <a:t>=Système de financement de caisses de retraites alimentées par les </a:t>
            </a:r>
            <a:r>
              <a:rPr lang="fr-FR" sz="1800" b="1" dirty="0"/>
              <a:t>cotisations basées sur les revenus des travailleurs/travailleuses en activité </a:t>
            </a:r>
          </a:p>
          <a:p>
            <a:r>
              <a:rPr lang="fr-FR" sz="1800" dirty="0"/>
              <a:t>= cotisations patronales et salariales ; </a:t>
            </a:r>
          </a:p>
          <a:p>
            <a:endParaRPr lang="fr-FR" sz="1800" dirty="0"/>
          </a:p>
          <a:p>
            <a:r>
              <a:rPr lang="fr-FR" sz="1800" dirty="0"/>
              <a:t>«</a:t>
            </a:r>
            <a:r>
              <a:rPr lang="fr-FR" sz="1800" i="1" dirty="0"/>
              <a:t> charges » sur les salaires </a:t>
            </a:r>
            <a:r>
              <a:rPr lang="fr-FR" sz="1800" dirty="0">
                <a:solidFill>
                  <a:srgbClr val="00B050"/>
                </a:solidFill>
              </a:rPr>
              <a:t>= </a:t>
            </a:r>
            <a:r>
              <a:rPr lang="fr-FR" sz="1800" b="1" dirty="0">
                <a:solidFill>
                  <a:srgbClr val="00B050"/>
                </a:solidFill>
              </a:rPr>
              <a:t>salaire socialisé </a:t>
            </a:r>
            <a:r>
              <a:rPr lang="fr-FR" sz="1800" b="1" dirty="0">
                <a:solidFill>
                  <a:srgbClr val="FF0000"/>
                </a:solidFill>
              </a:rPr>
              <a:t>= utile </a:t>
            </a:r>
            <a:r>
              <a:rPr lang="fr-FR" sz="1800" dirty="0"/>
              <a:t>! Alimentent les caisses de retraites, l’assurance maladie, </a:t>
            </a:r>
            <a:r>
              <a:rPr lang="fr-FR" sz="1800" dirty="0" err="1"/>
              <a:t>etc</a:t>
            </a:r>
            <a:r>
              <a:rPr lang="fr-FR" sz="1800" dirty="0"/>
              <a:t>) </a:t>
            </a:r>
          </a:p>
          <a:p>
            <a:endParaRPr lang="fr-FR" sz="1800" dirty="0"/>
          </a:p>
          <a:p>
            <a:r>
              <a:rPr lang="fr-FR" sz="1800" dirty="0"/>
              <a:t>Ces caisses paient immédiatement les pensions des </a:t>
            </a:r>
            <a:r>
              <a:rPr lang="fr-FR" sz="1800" dirty="0" err="1"/>
              <a:t>retraité-es</a:t>
            </a:r>
            <a:r>
              <a:rPr lang="fr-FR" sz="1800" dirty="0"/>
              <a:t> </a:t>
            </a:r>
            <a:r>
              <a:rPr lang="fr-FR" sz="1800" b="1" dirty="0">
                <a:solidFill>
                  <a:srgbClr val="00B050"/>
                </a:solidFill>
              </a:rPr>
              <a:t>(= salaire différé)</a:t>
            </a:r>
            <a:r>
              <a:rPr lang="fr-FR" sz="1800" dirty="0"/>
              <a:t>. L’argent n’est pas capitalisé, … Ne subit pas les aléas bancaires et financiers . Système basé sur la </a:t>
            </a:r>
            <a:r>
              <a:rPr lang="fr-FR" sz="1800" b="1" dirty="0">
                <a:solidFill>
                  <a:srgbClr val="00B050"/>
                </a:solidFill>
              </a:rPr>
              <a:t>solidarité</a:t>
            </a:r>
            <a:r>
              <a:rPr lang="fr-FR" sz="1800" dirty="0"/>
              <a:t> entre générations</a:t>
            </a:r>
          </a:p>
          <a:p>
            <a:endParaRPr lang="fr-FR" sz="1800" dirty="0"/>
          </a:p>
          <a:p>
            <a:endParaRPr lang="fr-FR" sz="1800" dirty="0"/>
          </a:p>
          <a:p>
            <a:r>
              <a:rPr lang="fr-FR" sz="1800" dirty="0"/>
              <a:t>≠ </a:t>
            </a:r>
            <a:r>
              <a:rPr lang="fr-FR" sz="1800" b="1" dirty="0"/>
              <a:t>Système de retraites par capitalisation </a:t>
            </a:r>
            <a:r>
              <a:rPr lang="fr-FR" sz="1800" dirty="0"/>
              <a:t>(GB, EU, Pays Bas… ) = </a:t>
            </a:r>
            <a:r>
              <a:rPr lang="fr-FR" sz="1800" b="1" dirty="0"/>
              <a:t>accumulation par chaque individu d’un stock de capital qui servira pour sa retraite </a:t>
            </a:r>
            <a:r>
              <a:rPr lang="fr-FR" sz="1800" dirty="0"/>
              <a:t>(« fond de pensions ») ; </a:t>
            </a:r>
            <a:r>
              <a:rPr lang="fr-FR" sz="1800" b="1" dirty="0">
                <a:solidFill>
                  <a:srgbClr val="0070C0"/>
                </a:solidFill>
              </a:rPr>
              <a:t>système individualiste</a:t>
            </a:r>
            <a:r>
              <a:rPr lang="fr-FR" sz="1800" dirty="0"/>
              <a:t>, aux mains de la finance donc inégalitaire et susceptible de </a:t>
            </a:r>
            <a:r>
              <a:rPr lang="fr-FR" sz="1800" b="1" dirty="0">
                <a:solidFill>
                  <a:srgbClr val="0070C0"/>
                </a:solidFill>
              </a:rPr>
              <a:t>subir des aléas financiers </a:t>
            </a:r>
            <a:r>
              <a:rPr lang="fr-FR" sz="1800" dirty="0"/>
              <a:t>(nombreux exemples de retraités ruinés à cause de mauvais investissements) </a:t>
            </a:r>
          </a:p>
          <a:p>
            <a:endParaRPr lang="fr-FR" sz="1800" dirty="0"/>
          </a:p>
          <a:p>
            <a:endParaRPr lang="fr-FR" sz="1050" dirty="0"/>
          </a:p>
        </p:txBody>
      </p:sp>
      <p:pic>
        <p:nvPicPr>
          <p:cNvPr id="2" name="Image 1">
            <a:extLst>
              <a:ext uri="{FF2B5EF4-FFF2-40B4-BE49-F238E27FC236}">
                <a16:creationId xmlns:a16="http://schemas.microsoft.com/office/drawing/2014/main" id="{1FD6D972-7D49-4D1D-B564-9FF911D493F6}"/>
              </a:ext>
            </a:extLst>
          </p:cNvPr>
          <p:cNvPicPr>
            <a:picLocks noChangeAspect="1"/>
          </p:cNvPicPr>
          <p:nvPr/>
        </p:nvPicPr>
        <p:blipFill>
          <a:blip r:embed="rId2"/>
          <a:stretch>
            <a:fillRect/>
          </a:stretch>
        </p:blipFill>
        <p:spPr>
          <a:xfrm>
            <a:off x="7370923" y="2115231"/>
            <a:ext cx="1581731" cy="1053458"/>
          </a:xfrm>
          <a:prstGeom prst="rect">
            <a:avLst/>
          </a:prstGeom>
        </p:spPr>
      </p:pic>
      <p:pic>
        <p:nvPicPr>
          <p:cNvPr id="3" name="Image 2">
            <a:extLst>
              <a:ext uri="{FF2B5EF4-FFF2-40B4-BE49-F238E27FC236}">
                <a16:creationId xmlns:a16="http://schemas.microsoft.com/office/drawing/2014/main" id="{24DE7980-814D-4C78-8C84-427FAAF394F2}"/>
              </a:ext>
            </a:extLst>
          </p:cNvPr>
          <p:cNvPicPr>
            <a:picLocks noChangeAspect="1"/>
          </p:cNvPicPr>
          <p:nvPr/>
        </p:nvPicPr>
        <p:blipFill>
          <a:blip r:embed="rId3"/>
          <a:stretch>
            <a:fillRect/>
          </a:stretch>
        </p:blipFill>
        <p:spPr>
          <a:xfrm>
            <a:off x="7752652" y="4373884"/>
            <a:ext cx="1126880" cy="1498279"/>
          </a:xfrm>
          <a:prstGeom prst="rect">
            <a:avLst/>
          </a:prstGeom>
        </p:spPr>
      </p:pic>
    </p:spTree>
    <p:extLst>
      <p:ext uri="{BB962C8B-B14F-4D97-AF65-F5344CB8AC3E}">
        <p14:creationId xmlns:p14="http://schemas.microsoft.com/office/powerpoint/2010/main" val="3045880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D63828D-E5C7-47EE-A2F9-B93883F3EF8B}"/>
              </a:ext>
            </a:extLst>
          </p:cNvPr>
          <p:cNvSpPr txBox="1"/>
          <p:nvPr/>
        </p:nvSpPr>
        <p:spPr>
          <a:xfrm>
            <a:off x="1707421" y="947842"/>
            <a:ext cx="6506909" cy="415498"/>
          </a:xfrm>
          <a:prstGeom prst="rect">
            <a:avLst/>
          </a:prstGeom>
          <a:noFill/>
        </p:spPr>
        <p:txBody>
          <a:bodyPr wrap="none" rtlCol="0">
            <a:spAutoFit/>
          </a:bodyPr>
          <a:lstStyle/>
          <a:p>
            <a:r>
              <a:rPr lang="fr-FR" sz="2100" b="1" dirty="0"/>
              <a:t>Le système de retraites français juste avant 1993 </a:t>
            </a:r>
          </a:p>
        </p:txBody>
      </p:sp>
      <p:sp>
        <p:nvSpPr>
          <p:cNvPr id="6" name="ZoneTexte 5">
            <a:extLst>
              <a:ext uri="{FF2B5EF4-FFF2-40B4-BE49-F238E27FC236}">
                <a16:creationId xmlns:a16="http://schemas.microsoft.com/office/drawing/2014/main" id="{6C2A646B-1711-4D74-AC58-5FA22EAD4245}"/>
              </a:ext>
            </a:extLst>
          </p:cNvPr>
          <p:cNvSpPr txBox="1"/>
          <p:nvPr/>
        </p:nvSpPr>
        <p:spPr>
          <a:xfrm>
            <a:off x="171662" y="1730350"/>
            <a:ext cx="8350832" cy="4293483"/>
          </a:xfrm>
          <a:prstGeom prst="rect">
            <a:avLst/>
          </a:prstGeom>
          <a:noFill/>
        </p:spPr>
        <p:txBody>
          <a:bodyPr wrap="square" rtlCol="0">
            <a:spAutoFit/>
          </a:bodyPr>
          <a:lstStyle/>
          <a:p>
            <a:r>
              <a:rPr lang="fr-FR" sz="2100" b="1" dirty="0"/>
              <a:t>Salarié-e-s du privé : </a:t>
            </a:r>
            <a:r>
              <a:rPr lang="fr-FR" sz="2100" dirty="0">
                <a:solidFill>
                  <a:srgbClr val="FF0000"/>
                </a:solidFill>
              </a:rPr>
              <a:t>37,5  années de cotisations  </a:t>
            </a:r>
            <a:r>
              <a:rPr lang="fr-FR" sz="2100" dirty="0"/>
              <a:t>pour avoir une retraite à taux plein calculée sur une base de </a:t>
            </a:r>
            <a:r>
              <a:rPr lang="fr-FR" sz="2100" dirty="0">
                <a:solidFill>
                  <a:srgbClr val="0070C0"/>
                </a:solidFill>
              </a:rPr>
              <a:t>50% du salaire moyen des 10 meilleures années</a:t>
            </a:r>
            <a:r>
              <a:rPr lang="fr-FR" sz="2100" dirty="0"/>
              <a:t> + </a:t>
            </a:r>
            <a:r>
              <a:rPr lang="fr-FR" sz="2100" dirty="0">
                <a:solidFill>
                  <a:srgbClr val="0070C0"/>
                </a:solidFill>
              </a:rPr>
              <a:t>retraites complémentaires </a:t>
            </a:r>
            <a:r>
              <a:rPr lang="fr-FR" sz="2100" dirty="0"/>
              <a:t>(à point) AGIRC-ARRCO permettant un </a:t>
            </a:r>
            <a:r>
              <a:rPr lang="fr-FR" sz="2100" dirty="0">
                <a:solidFill>
                  <a:srgbClr val="7030A0"/>
                </a:solidFill>
              </a:rPr>
              <a:t>taux de recouvrement proche de 75%</a:t>
            </a:r>
          </a:p>
          <a:p>
            <a:r>
              <a:rPr lang="fr-FR" sz="2100" dirty="0">
                <a:solidFill>
                  <a:srgbClr val="FF0000"/>
                </a:solidFill>
              </a:rPr>
              <a:t> </a:t>
            </a:r>
            <a:r>
              <a:rPr lang="fr-FR" sz="2100" dirty="0">
                <a:solidFill>
                  <a:srgbClr val="00B050"/>
                </a:solidFill>
              </a:rPr>
              <a:t>Age de départ minimum à 60 ans (max à 65 ans)</a:t>
            </a:r>
          </a:p>
          <a:p>
            <a:endParaRPr lang="fr-FR" sz="2100" dirty="0"/>
          </a:p>
          <a:p>
            <a:r>
              <a:rPr lang="fr-FR" sz="2100" b="1" dirty="0"/>
              <a:t>Fonction Publique </a:t>
            </a:r>
            <a:r>
              <a:rPr lang="fr-FR" sz="2100" dirty="0"/>
              <a:t>= </a:t>
            </a:r>
            <a:r>
              <a:rPr lang="fr-FR" sz="2100" dirty="0">
                <a:solidFill>
                  <a:srgbClr val="FF0000"/>
                </a:solidFill>
              </a:rPr>
              <a:t>37,5  années de cotisations  </a:t>
            </a:r>
            <a:r>
              <a:rPr lang="fr-FR" sz="2100" dirty="0"/>
              <a:t>pour avoir une retraite à taux plein calculée sur une base de </a:t>
            </a:r>
            <a:r>
              <a:rPr lang="fr-FR" sz="2100" dirty="0">
                <a:solidFill>
                  <a:srgbClr val="0070C0"/>
                </a:solidFill>
              </a:rPr>
              <a:t>75%  du salaire des six derniers mois </a:t>
            </a:r>
            <a:r>
              <a:rPr lang="fr-FR" sz="2100" dirty="0">
                <a:solidFill>
                  <a:srgbClr val="00B050"/>
                </a:solidFill>
              </a:rPr>
              <a:t>Age de </a:t>
            </a:r>
            <a:r>
              <a:rPr lang="fr-FR" sz="2100" dirty="0" err="1">
                <a:solidFill>
                  <a:srgbClr val="00B050"/>
                </a:solidFill>
              </a:rPr>
              <a:t>depart</a:t>
            </a:r>
            <a:r>
              <a:rPr lang="fr-FR" sz="2100" dirty="0">
                <a:solidFill>
                  <a:srgbClr val="00B050"/>
                </a:solidFill>
              </a:rPr>
              <a:t> minimum à 60 ans (max à 65 ans)</a:t>
            </a:r>
          </a:p>
          <a:p>
            <a:endParaRPr lang="fr-FR" sz="2100" dirty="0"/>
          </a:p>
          <a:p>
            <a:r>
              <a:rPr lang="fr-FR" sz="2100" b="1" dirty="0"/>
              <a:t>Régimes spécifiques plus avantageux </a:t>
            </a:r>
            <a:r>
              <a:rPr lang="fr-FR" sz="2100" dirty="0"/>
              <a:t>= cheminots, police, armée, énergie, opéra, marine, notaires, sénat…  </a:t>
            </a:r>
            <a:r>
              <a:rPr lang="fr-FR" sz="2100" dirty="0">
                <a:solidFill>
                  <a:srgbClr val="FF0000"/>
                </a:solidFill>
              </a:rPr>
              <a:t>Période cotisée plus courte</a:t>
            </a:r>
            <a:r>
              <a:rPr lang="fr-FR" sz="2100" dirty="0"/>
              <a:t>, </a:t>
            </a:r>
            <a:r>
              <a:rPr lang="fr-FR" sz="2100" dirty="0">
                <a:solidFill>
                  <a:srgbClr val="0070C0"/>
                </a:solidFill>
              </a:rPr>
              <a:t>âge de départ moins élevé</a:t>
            </a:r>
            <a:r>
              <a:rPr lang="fr-FR" sz="2100" dirty="0"/>
              <a:t>… </a:t>
            </a:r>
          </a:p>
        </p:txBody>
      </p:sp>
    </p:spTree>
    <p:extLst>
      <p:ext uri="{BB962C8B-B14F-4D97-AF65-F5344CB8AC3E}">
        <p14:creationId xmlns:p14="http://schemas.microsoft.com/office/powerpoint/2010/main" val="3467084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0B24DB5-D458-448A-BECF-667A6341CE31}"/>
              </a:ext>
            </a:extLst>
          </p:cNvPr>
          <p:cNvSpPr/>
          <p:nvPr/>
        </p:nvSpPr>
        <p:spPr>
          <a:xfrm>
            <a:off x="647511" y="798793"/>
            <a:ext cx="8082151" cy="415498"/>
          </a:xfrm>
          <a:prstGeom prst="rect">
            <a:avLst/>
          </a:prstGeom>
        </p:spPr>
        <p:txBody>
          <a:bodyPr wrap="square">
            <a:spAutoFit/>
          </a:bodyPr>
          <a:lstStyle/>
          <a:p>
            <a:pPr defTabSz="685800">
              <a:buClrTx/>
              <a:defRPr/>
            </a:pPr>
            <a:r>
              <a:rPr lang="fr-FR" sz="2100" b="1" kern="1200" dirty="0">
                <a:solidFill>
                  <a:prstClr val="black"/>
                </a:solidFill>
                <a:latin typeface="Calibri" panose="020F0502020204030204"/>
                <a:ea typeface="+mn-ea"/>
                <a:cs typeface="+mn-cs"/>
              </a:rPr>
              <a:t>Les principales réformes qui ont écorné le système de retraite français </a:t>
            </a:r>
          </a:p>
        </p:txBody>
      </p:sp>
      <p:sp>
        <p:nvSpPr>
          <p:cNvPr id="9" name="ZoneTexte 8">
            <a:extLst>
              <a:ext uri="{FF2B5EF4-FFF2-40B4-BE49-F238E27FC236}">
                <a16:creationId xmlns:a16="http://schemas.microsoft.com/office/drawing/2014/main" id="{3930EE4D-CD5C-4A37-83FC-CCA30615B8AF}"/>
              </a:ext>
            </a:extLst>
          </p:cNvPr>
          <p:cNvSpPr txBox="1"/>
          <p:nvPr/>
        </p:nvSpPr>
        <p:spPr>
          <a:xfrm>
            <a:off x="0" y="1274888"/>
            <a:ext cx="2668038" cy="369332"/>
          </a:xfrm>
          <a:prstGeom prst="rect">
            <a:avLst/>
          </a:prstGeom>
          <a:noFill/>
        </p:spPr>
        <p:txBody>
          <a:bodyPr wrap="none" rtlCol="0">
            <a:spAutoFit/>
          </a:bodyPr>
          <a:lstStyle/>
          <a:p>
            <a:pPr defTabSz="685800">
              <a:buClrTx/>
              <a:defRPr/>
            </a:pPr>
            <a:r>
              <a:rPr lang="fr-FR" sz="1800" b="1" kern="1200" dirty="0">
                <a:solidFill>
                  <a:prstClr val="black"/>
                </a:solidFill>
                <a:latin typeface="Calibri" panose="020F0502020204030204"/>
                <a:ea typeface="+mn-ea"/>
                <a:cs typeface="+mn-cs"/>
              </a:rPr>
              <a:t>1993 : la reforme Balladur</a:t>
            </a:r>
          </a:p>
        </p:txBody>
      </p:sp>
      <p:sp>
        <p:nvSpPr>
          <p:cNvPr id="10" name="Rectangle 9">
            <a:extLst>
              <a:ext uri="{FF2B5EF4-FFF2-40B4-BE49-F238E27FC236}">
                <a16:creationId xmlns:a16="http://schemas.microsoft.com/office/drawing/2014/main" id="{A6DCAB04-C639-4C8A-8517-936403D280D5}"/>
              </a:ext>
            </a:extLst>
          </p:cNvPr>
          <p:cNvSpPr/>
          <p:nvPr/>
        </p:nvSpPr>
        <p:spPr>
          <a:xfrm>
            <a:off x="2123624" y="3456137"/>
            <a:ext cx="6136770" cy="369332"/>
          </a:xfrm>
          <a:prstGeom prst="rect">
            <a:avLst/>
          </a:prstGeom>
        </p:spPr>
        <p:txBody>
          <a:bodyPr wrap="square">
            <a:spAutoFit/>
          </a:bodyPr>
          <a:lstStyle/>
          <a:p>
            <a:pPr defTabSz="685800">
              <a:buClrTx/>
              <a:defRPr/>
            </a:pPr>
            <a:r>
              <a:rPr lang="fr-FR" sz="1800" kern="1200" dirty="0">
                <a:solidFill>
                  <a:srgbClr val="FF0000"/>
                </a:solidFill>
                <a:latin typeface="Calibri" panose="020F0502020204030204"/>
                <a:ea typeface="+mn-ea"/>
                <a:cs typeface="+mn-cs"/>
              </a:rPr>
              <a:t>C’est l’été tout le monde est à la plage : la mesure passe !</a:t>
            </a:r>
            <a:endParaRPr lang="fr-FR" sz="1350" kern="1200" dirty="0">
              <a:solidFill>
                <a:srgbClr val="FF0000"/>
              </a:solidFill>
              <a:latin typeface="Calibri" panose="020F0502020204030204"/>
              <a:ea typeface="+mn-ea"/>
              <a:cs typeface="+mn-cs"/>
            </a:endParaRPr>
          </a:p>
        </p:txBody>
      </p:sp>
      <p:sp>
        <p:nvSpPr>
          <p:cNvPr id="11" name="Rectangle 10">
            <a:extLst>
              <a:ext uri="{FF2B5EF4-FFF2-40B4-BE49-F238E27FC236}">
                <a16:creationId xmlns:a16="http://schemas.microsoft.com/office/drawing/2014/main" id="{C300FECD-EE37-4CF8-8932-473776289158}"/>
              </a:ext>
            </a:extLst>
          </p:cNvPr>
          <p:cNvSpPr/>
          <p:nvPr/>
        </p:nvSpPr>
        <p:spPr>
          <a:xfrm>
            <a:off x="2291762" y="1851283"/>
            <a:ext cx="7021995" cy="1477328"/>
          </a:xfrm>
          <a:prstGeom prst="rect">
            <a:avLst/>
          </a:prstGeom>
        </p:spPr>
        <p:txBody>
          <a:bodyPr wrap="square">
            <a:spAutoFit/>
          </a:bodyPr>
          <a:lstStyle/>
          <a:p>
            <a:pPr defTabSz="685800">
              <a:buClrTx/>
              <a:defRPr/>
            </a:pPr>
            <a:r>
              <a:rPr lang="fr-FR" sz="1800" kern="1200" dirty="0">
                <a:solidFill>
                  <a:prstClr val="black"/>
                </a:solidFill>
                <a:latin typeface="Calibri" panose="020F0502020204030204"/>
                <a:ea typeface="+mn-ea"/>
                <a:cs typeface="+mn-cs"/>
              </a:rPr>
              <a:t>37,5 → 40  années de cotisations pour avoir une retraite à taux plein</a:t>
            </a:r>
          </a:p>
          <a:p>
            <a:pPr defTabSz="685800">
              <a:buClrTx/>
              <a:defRPr/>
            </a:pPr>
            <a:r>
              <a:rPr lang="fr-FR" sz="1800" kern="1200" dirty="0">
                <a:solidFill>
                  <a:prstClr val="black"/>
                </a:solidFill>
                <a:latin typeface="Calibri" panose="020F0502020204030204"/>
                <a:ea typeface="+mn-ea"/>
                <a:cs typeface="+mn-cs"/>
              </a:rPr>
              <a:t> 10 → 25 meilleures années de 50% du salaire moyen pour le calcul de la pension</a:t>
            </a:r>
          </a:p>
          <a:p>
            <a:pPr defTabSz="685800">
              <a:buClrTx/>
              <a:defRPr/>
            </a:pPr>
            <a:r>
              <a:rPr lang="fr-FR" sz="1800" kern="1200" dirty="0">
                <a:solidFill>
                  <a:prstClr val="black"/>
                </a:solidFill>
                <a:latin typeface="Calibri" panose="020F0502020204030204"/>
                <a:ea typeface="+mn-ea"/>
                <a:cs typeface="+mn-cs"/>
              </a:rPr>
              <a:t>Les pensions sont indexées sur les prix et non sur les salaires (moins favorable) </a:t>
            </a:r>
          </a:p>
        </p:txBody>
      </p:sp>
      <p:sp>
        <p:nvSpPr>
          <p:cNvPr id="12" name="Rectangle 11">
            <a:extLst>
              <a:ext uri="{FF2B5EF4-FFF2-40B4-BE49-F238E27FC236}">
                <a16:creationId xmlns:a16="http://schemas.microsoft.com/office/drawing/2014/main" id="{74C6F5CF-A486-401E-A72B-E4635C43B6D9}"/>
              </a:ext>
            </a:extLst>
          </p:cNvPr>
          <p:cNvSpPr/>
          <p:nvPr/>
        </p:nvSpPr>
        <p:spPr>
          <a:xfrm>
            <a:off x="193852" y="2227013"/>
            <a:ext cx="1742471" cy="646331"/>
          </a:xfrm>
          <a:prstGeom prst="rect">
            <a:avLst/>
          </a:prstGeom>
        </p:spPr>
        <p:txBody>
          <a:bodyPr wrap="square">
            <a:spAutoFit/>
          </a:bodyPr>
          <a:lstStyle/>
          <a:p>
            <a:pPr defTabSz="685800">
              <a:buClrTx/>
              <a:defRPr/>
            </a:pPr>
            <a:r>
              <a:rPr lang="fr-FR" sz="1800" i="1" kern="1200" dirty="0">
                <a:solidFill>
                  <a:prstClr val="black"/>
                </a:solidFill>
                <a:latin typeface="Calibri" panose="020F0502020204030204"/>
                <a:ea typeface="+mn-ea"/>
                <a:cs typeface="+mn-cs"/>
              </a:rPr>
              <a:t>Salariés du privé uniquement </a:t>
            </a:r>
            <a:endParaRPr lang="fr-FR" sz="1350" i="1" kern="1200" dirty="0">
              <a:solidFill>
                <a:prstClr val="black"/>
              </a:solidFill>
              <a:latin typeface="Calibri" panose="020F0502020204030204"/>
              <a:ea typeface="+mn-ea"/>
              <a:cs typeface="+mn-cs"/>
            </a:endParaRPr>
          </a:p>
        </p:txBody>
      </p:sp>
      <p:sp>
        <p:nvSpPr>
          <p:cNvPr id="18" name="ZoneTexte 17">
            <a:extLst>
              <a:ext uri="{FF2B5EF4-FFF2-40B4-BE49-F238E27FC236}">
                <a16:creationId xmlns:a16="http://schemas.microsoft.com/office/drawing/2014/main" id="{AAF13F36-5509-446B-A64F-AF0B98B5A867}"/>
              </a:ext>
            </a:extLst>
          </p:cNvPr>
          <p:cNvSpPr txBox="1"/>
          <p:nvPr/>
        </p:nvSpPr>
        <p:spPr>
          <a:xfrm>
            <a:off x="0" y="4377830"/>
            <a:ext cx="2308965" cy="369332"/>
          </a:xfrm>
          <a:prstGeom prst="rect">
            <a:avLst/>
          </a:prstGeom>
          <a:noFill/>
        </p:spPr>
        <p:txBody>
          <a:bodyPr wrap="none" rtlCol="0">
            <a:spAutoFit/>
          </a:bodyPr>
          <a:lstStyle/>
          <a:p>
            <a:pPr defTabSz="685800">
              <a:buClrTx/>
              <a:defRPr/>
            </a:pPr>
            <a:r>
              <a:rPr lang="fr-FR" sz="1800" b="1" kern="1200" dirty="0">
                <a:solidFill>
                  <a:prstClr val="black"/>
                </a:solidFill>
                <a:latin typeface="Calibri" panose="020F0502020204030204"/>
                <a:ea typeface="+mn-ea"/>
                <a:cs typeface="+mn-cs"/>
              </a:rPr>
              <a:t>1995 : la reforme Jupé</a:t>
            </a:r>
          </a:p>
        </p:txBody>
      </p:sp>
      <p:sp>
        <p:nvSpPr>
          <p:cNvPr id="20" name="ZoneTexte 19">
            <a:extLst>
              <a:ext uri="{FF2B5EF4-FFF2-40B4-BE49-F238E27FC236}">
                <a16:creationId xmlns:a16="http://schemas.microsoft.com/office/drawing/2014/main" id="{E15DF287-831A-4234-9D7E-575B7902B79C}"/>
              </a:ext>
            </a:extLst>
          </p:cNvPr>
          <p:cNvSpPr txBox="1"/>
          <p:nvPr/>
        </p:nvSpPr>
        <p:spPr>
          <a:xfrm>
            <a:off x="2620574" y="4333532"/>
            <a:ext cx="3730420" cy="923330"/>
          </a:xfrm>
          <a:prstGeom prst="rect">
            <a:avLst/>
          </a:prstGeom>
          <a:noFill/>
        </p:spPr>
        <p:txBody>
          <a:bodyPr wrap="square" rtlCol="0">
            <a:spAutoFit/>
          </a:bodyPr>
          <a:lstStyle/>
          <a:p>
            <a:pPr defTabSz="685800">
              <a:buClrTx/>
              <a:defRPr/>
            </a:pPr>
            <a:r>
              <a:rPr lang="fr-FR" sz="1800" kern="1200" dirty="0">
                <a:solidFill>
                  <a:prstClr val="black"/>
                </a:solidFill>
                <a:latin typeface="Calibri" panose="020F0502020204030204"/>
                <a:ea typeface="+mn-ea"/>
                <a:cs typeface="+mn-cs"/>
              </a:rPr>
              <a:t>Attaque sur la </a:t>
            </a:r>
            <a:r>
              <a:rPr lang="fr-FR" sz="1800" kern="1200" dirty="0" err="1">
                <a:solidFill>
                  <a:prstClr val="black"/>
                </a:solidFill>
                <a:latin typeface="Calibri" panose="020F0502020204030204"/>
                <a:ea typeface="+mn-ea"/>
                <a:cs typeface="+mn-cs"/>
              </a:rPr>
              <a:t>sécu+retraites</a:t>
            </a:r>
            <a:endParaRPr lang="fr-FR" sz="1800" kern="1200" dirty="0">
              <a:solidFill>
                <a:prstClr val="black"/>
              </a:solidFill>
              <a:latin typeface="Calibri" panose="020F0502020204030204"/>
              <a:ea typeface="+mn-ea"/>
              <a:cs typeface="+mn-cs"/>
            </a:endParaRPr>
          </a:p>
          <a:p>
            <a:pPr defTabSz="685800">
              <a:buClrTx/>
              <a:defRPr/>
            </a:pPr>
            <a:r>
              <a:rPr lang="fr-FR" sz="1800" kern="1200" dirty="0">
                <a:solidFill>
                  <a:prstClr val="black"/>
                </a:solidFill>
                <a:latin typeface="Calibri" panose="020F0502020204030204"/>
                <a:ea typeface="+mn-ea"/>
                <a:cs typeface="+mn-cs"/>
              </a:rPr>
              <a:t>Alignement des retraites du public et régimes spéciaux sur privé </a:t>
            </a:r>
          </a:p>
        </p:txBody>
      </p:sp>
      <p:sp>
        <p:nvSpPr>
          <p:cNvPr id="21" name="ZoneTexte 20">
            <a:extLst>
              <a:ext uri="{FF2B5EF4-FFF2-40B4-BE49-F238E27FC236}">
                <a16:creationId xmlns:a16="http://schemas.microsoft.com/office/drawing/2014/main" id="{9E53790F-F9A0-40D8-B256-481EB7CD348D}"/>
              </a:ext>
            </a:extLst>
          </p:cNvPr>
          <p:cNvSpPr txBox="1"/>
          <p:nvPr/>
        </p:nvSpPr>
        <p:spPr>
          <a:xfrm>
            <a:off x="57548" y="5299524"/>
            <a:ext cx="5693172" cy="646331"/>
          </a:xfrm>
          <a:prstGeom prst="rect">
            <a:avLst/>
          </a:prstGeom>
          <a:noFill/>
        </p:spPr>
        <p:txBody>
          <a:bodyPr wrap="square" rtlCol="0">
            <a:spAutoFit/>
          </a:bodyPr>
          <a:lstStyle/>
          <a:p>
            <a:pPr defTabSz="685800">
              <a:buClrTx/>
              <a:defRPr/>
            </a:pPr>
            <a:r>
              <a:rPr lang="fr-FR" sz="1800" kern="1200" dirty="0">
                <a:solidFill>
                  <a:srgbClr val="00B050"/>
                </a:solidFill>
                <a:latin typeface="Calibri" panose="020F0502020204030204"/>
                <a:ea typeface="+mn-ea"/>
                <a:cs typeface="+mn-cs"/>
              </a:rPr>
              <a:t>3 semaines de grèves totales et de manif : la reforme est bloquée </a:t>
            </a:r>
            <a:r>
              <a:rPr lang="fr-FR" sz="1800" kern="1200" dirty="0">
                <a:solidFill>
                  <a:srgbClr val="00B050"/>
                </a:solidFill>
                <a:latin typeface="Calibri" panose="020F0502020204030204"/>
                <a:ea typeface="+mn-ea"/>
                <a:cs typeface="+mn-cs"/>
                <a:sym typeface="Wingdings" panose="05000000000000000000" pitchFamily="2" charset="2"/>
              </a:rPr>
              <a:t> </a:t>
            </a:r>
            <a:endParaRPr lang="fr-FR" sz="1800" kern="1200" dirty="0">
              <a:solidFill>
                <a:srgbClr val="00B050"/>
              </a:solidFill>
              <a:latin typeface="Calibri" panose="020F0502020204030204"/>
              <a:ea typeface="+mn-ea"/>
              <a:cs typeface="+mn-cs"/>
            </a:endParaRPr>
          </a:p>
        </p:txBody>
      </p:sp>
      <p:pic>
        <p:nvPicPr>
          <p:cNvPr id="5" name="Image 4">
            <a:extLst>
              <a:ext uri="{FF2B5EF4-FFF2-40B4-BE49-F238E27FC236}">
                <a16:creationId xmlns:a16="http://schemas.microsoft.com/office/drawing/2014/main" id="{6F206E1C-7AA0-4CFD-BEBE-0C8240C43C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5364" y="1256953"/>
            <a:ext cx="413883" cy="594330"/>
          </a:xfrm>
          <a:prstGeom prst="rect">
            <a:avLst/>
          </a:prstGeom>
        </p:spPr>
      </p:pic>
      <p:pic>
        <p:nvPicPr>
          <p:cNvPr id="7" name="Image 6">
            <a:extLst>
              <a:ext uri="{FF2B5EF4-FFF2-40B4-BE49-F238E27FC236}">
                <a16:creationId xmlns:a16="http://schemas.microsoft.com/office/drawing/2014/main" id="{485F3ED1-931E-4DFE-B1BC-737A6CB95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020" y="3113926"/>
            <a:ext cx="1399032" cy="948690"/>
          </a:xfrm>
          <a:prstGeom prst="rect">
            <a:avLst/>
          </a:prstGeom>
        </p:spPr>
      </p:pic>
      <p:pic>
        <p:nvPicPr>
          <p:cNvPr id="17" name="Image 16">
            <a:extLst>
              <a:ext uri="{FF2B5EF4-FFF2-40B4-BE49-F238E27FC236}">
                <a16:creationId xmlns:a16="http://schemas.microsoft.com/office/drawing/2014/main" id="{731DB924-2152-4BA5-8024-99C29A0E42F6}"/>
              </a:ext>
            </a:extLst>
          </p:cNvPr>
          <p:cNvPicPr>
            <a:picLocks noChangeAspect="1"/>
          </p:cNvPicPr>
          <p:nvPr/>
        </p:nvPicPr>
        <p:blipFill>
          <a:blip r:embed="rId4"/>
          <a:stretch>
            <a:fillRect/>
          </a:stretch>
        </p:blipFill>
        <p:spPr>
          <a:xfrm>
            <a:off x="6504140" y="3897959"/>
            <a:ext cx="2123840" cy="2015164"/>
          </a:xfrm>
          <a:prstGeom prst="rect">
            <a:avLst/>
          </a:prstGeom>
        </p:spPr>
      </p:pic>
    </p:spTree>
    <p:extLst>
      <p:ext uri="{BB962C8B-B14F-4D97-AF65-F5344CB8AC3E}">
        <p14:creationId xmlns:p14="http://schemas.microsoft.com/office/powerpoint/2010/main" val="643651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7" name="Google Shape;67;p15"/>
          <p:cNvPicPr preferRelativeResize="0"/>
          <p:nvPr/>
        </p:nvPicPr>
        <p:blipFill>
          <a:blip r:embed="rId3">
            <a:alphaModFix/>
          </a:blip>
          <a:stretch>
            <a:fillRect/>
          </a:stretch>
        </p:blipFill>
        <p:spPr>
          <a:xfrm>
            <a:off x="152400" y="152400"/>
            <a:ext cx="3149125" cy="3899651"/>
          </a:xfrm>
          <a:prstGeom prst="rect">
            <a:avLst/>
          </a:prstGeom>
          <a:noFill/>
          <a:ln>
            <a:noFill/>
          </a:ln>
        </p:spPr>
      </p:pic>
      <p:pic>
        <p:nvPicPr>
          <p:cNvPr id="68" name="Google Shape;68;p15"/>
          <p:cNvPicPr preferRelativeResize="0"/>
          <p:nvPr/>
        </p:nvPicPr>
        <p:blipFill>
          <a:blip r:embed="rId4">
            <a:alphaModFix/>
          </a:blip>
          <a:stretch>
            <a:fillRect/>
          </a:stretch>
        </p:blipFill>
        <p:spPr>
          <a:xfrm>
            <a:off x="3301525" y="152400"/>
            <a:ext cx="5537673" cy="5129506"/>
          </a:xfrm>
          <a:prstGeom prst="rect">
            <a:avLst/>
          </a:prstGeom>
          <a:noFill/>
          <a:ln>
            <a:noFill/>
          </a:ln>
        </p:spPr>
      </p:pic>
      <p:sp>
        <p:nvSpPr>
          <p:cNvPr id="69" name="Google Shape;69;p15"/>
          <p:cNvSpPr txBox="1"/>
          <p:nvPr/>
        </p:nvSpPr>
        <p:spPr>
          <a:xfrm>
            <a:off x="4264676" y="5648066"/>
            <a:ext cx="314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dirty="0"/>
              <a:t>suivi de la réforme Touraine en 2014</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3096FB3-87EF-49A2-B555-C8B436D29A17}"/>
              </a:ext>
            </a:extLst>
          </p:cNvPr>
          <p:cNvSpPr txBox="1"/>
          <p:nvPr/>
        </p:nvSpPr>
        <p:spPr>
          <a:xfrm>
            <a:off x="465429" y="1459358"/>
            <a:ext cx="2832827" cy="369332"/>
          </a:xfrm>
          <a:prstGeom prst="rect">
            <a:avLst/>
          </a:prstGeom>
          <a:noFill/>
        </p:spPr>
        <p:txBody>
          <a:bodyPr wrap="none" rtlCol="0">
            <a:spAutoFit/>
          </a:bodyPr>
          <a:lstStyle/>
          <a:p>
            <a:r>
              <a:rPr lang="fr-FR" sz="1800" b="1" dirty="0"/>
              <a:t>2003 = La reforme Fillon</a:t>
            </a:r>
          </a:p>
        </p:txBody>
      </p:sp>
      <p:sp>
        <p:nvSpPr>
          <p:cNvPr id="3" name="ZoneTexte 2">
            <a:extLst>
              <a:ext uri="{FF2B5EF4-FFF2-40B4-BE49-F238E27FC236}">
                <a16:creationId xmlns:a16="http://schemas.microsoft.com/office/drawing/2014/main" id="{3BF28495-4844-4084-A282-CB870EBC1E05}"/>
              </a:ext>
            </a:extLst>
          </p:cNvPr>
          <p:cNvSpPr txBox="1"/>
          <p:nvPr/>
        </p:nvSpPr>
        <p:spPr>
          <a:xfrm>
            <a:off x="491634" y="3615732"/>
            <a:ext cx="3908917" cy="1754326"/>
          </a:xfrm>
          <a:prstGeom prst="rect">
            <a:avLst/>
          </a:prstGeom>
          <a:noFill/>
        </p:spPr>
        <p:txBody>
          <a:bodyPr wrap="square" rtlCol="0">
            <a:spAutoFit/>
          </a:bodyPr>
          <a:lstStyle/>
          <a:p>
            <a:r>
              <a:rPr lang="fr-FR" sz="1800" dirty="0"/>
              <a:t>Forte opposition : 2-3 mois de grèves (manif à 1-2 millions de personnes !) </a:t>
            </a:r>
          </a:p>
          <a:p>
            <a:endParaRPr lang="fr-FR" sz="1800" dirty="0"/>
          </a:p>
          <a:p>
            <a:r>
              <a:rPr lang="fr-FR" sz="1800" dirty="0">
                <a:solidFill>
                  <a:srgbClr val="FF0000"/>
                </a:solidFill>
              </a:rPr>
              <a:t>Mais « ce n’est pas la rue qui gouverne » … Le projet passe </a:t>
            </a:r>
            <a:r>
              <a:rPr lang="fr-FR" sz="1800" dirty="0">
                <a:solidFill>
                  <a:srgbClr val="FF0000"/>
                </a:solidFill>
                <a:sym typeface="Wingdings" panose="05000000000000000000" pitchFamily="2" charset="2"/>
              </a:rPr>
              <a:t></a:t>
            </a:r>
            <a:endParaRPr lang="fr-FR" sz="1800" dirty="0">
              <a:solidFill>
                <a:srgbClr val="FF0000"/>
              </a:solidFill>
            </a:endParaRPr>
          </a:p>
        </p:txBody>
      </p:sp>
      <p:sp>
        <p:nvSpPr>
          <p:cNvPr id="8" name="Rectangle 7">
            <a:extLst>
              <a:ext uri="{FF2B5EF4-FFF2-40B4-BE49-F238E27FC236}">
                <a16:creationId xmlns:a16="http://schemas.microsoft.com/office/drawing/2014/main" id="{B0B24DB5-D458-448A-BECF-667A6341CE31}"/>
              </a:ext>
            </a:extLst>
          </p:cNvPr>
          <p:cNvSpPr/>
          <p:nvPr/>
        </p:nvSpPr>
        <p:spPr>
          <a:xfrm>
            <a:off x="386766" y="847732"/>
            <a:ext cx="8265600" cy="738664"/>
          </a:xfrm>
          <a:prstGeom prst="rect">
            <a:avLst/>
          </a:prstGeom>
        </p:spPr>
        <p:txBody>
          <a:bodyPr wrap="square">
            <a:spAutoFit/>
          </a:bodyPr>
          <a:lstStyle/>
          <a:p>
            <a:r>
              <a:rPr lang="fr-FR" sz="2100" b="1" dirty="0">
                <a:solidFill>
                  <a:prstClr val="black"/>
                </a:solidFill>
              </a:rPr>
              <a:t>Les principales réformes qui ont écorné le système de retraite français (2) </a:t>
            </a:r>
            <a:endParaRPr lang="fr-FR" sz="2100" b="1" dirty="0"/>
          </a:p>
        </p:txBody>
      </p:sp>
      <p:sp>
        <p:nvSpPr>
          <p:cNvPr id="15" name="Rectangle 14">
            <a:extLst>
              <a:ext uri="{FF2B5EF4-FFF2-40B4-BE49-F238E27FC236}">
                <a16:creationId xmlns:a16="http://schemas.microsoft.com/office/drawing/2014/main" id="{5758FD41-D145-4D13-BC95-265C2FFAD33E}"/>
              </a:ext>
            </a:extLst>
          </p:cNvPr>
          <p:cNvSpPr/>
          <p:nvPr/>
        </p:nvSpPr>
        <p:spPr>
          <a:xfrm>
            <a:off x="386767" y="2043737"/>
            <a:ext cx="2852063" cy="369332"/>
          </a:xfrm>
          <a:prstGeom prst="rect">
            <a:avLst/>
          </a:prstGeom>
        </p:spPr>
        <p:txBody>
          <a:bodyPr wrap="none">
            <a:spAutoFit/>
          </a:bodyPr>
          <a:lstStyle/>
          <a:p>
            <a:r>
              <a:rPr lang="fr-FR" sz="1800" i="1" dirty="0">
                <a:solidFill>
                  <a:prstClr val="black"/>
                </a:solidFill>
              </a:rPr>
              <a:t>Surtout  les fonctionnaires</a:t>
            </a:r>
            <a:endParaRPr lang="fr-FR" sz="1050" i="1" dirty="0"/>
          </a:p>
        </p:txBody>
      </p:sp>
      <p:sp>
        <p:nvSpPr>
          <p:cNvPr id="16" name="Rectangle 15">
            <a:extLst>
              <a:ext uri="{FF2B5EF4-FFF2-40B4-BE49-F238E27FC236}">
                <a16:creationId xmlns:a16="http://schemas.microsoft.com/office/drawing/2014/main" id="{3F929C66-6879-4173-90BE-B30D37DC1F2F}"/>
              </a:ext>
            </a:extLst>
          </p:cNvPr>
          <p:cNvSpPr/>
          <p:nvPr/>
        </p:nvSpPr>
        <p:spPr>
          <a:xfrm>
            <a:off x="180280" y="2508874"/>
            <a:ext cx="8678572" cy="923330"/>
          </a:xfrm>
          <a:prstGeom prst="rect">
            <a:avLst/>
          </a:prstGeom>
        </p:spPr>
        <p:txBody>
          <a:bodyPr wrap="square">
            <a:spAutoFit/>
          </a:bodyPr>
          <a:lstStyle/>
          <a:p>
            <a:pPr lvl="0"/>
            <a:r>
              <a:rPr lang="fr-FR" sz="1800" dirty="0">
                <a:solidFill>
                  <a:prstClr val="black"/>
                </a:solidFill>
              </a:rPr>
              <a:t>- 37,5→ 40/41  années de cotisations (au min !)  pour avoir une retraite à taux plein</a:t>
            </a:r>
          </a:p>
          <a:p>
            <a:pPr lvl="0"/>
            <a:r>
              <a:rPr lang="fr-FR" sz="1800" dirty="0">
                <a:solidFill>
                  <a:prstClr val="black"/>
                </a:solidFill>
              </a:rPr>
              <a:t>- Décote pour années de cotisation  manquante (-5% par année manquante)… </a:t>
            </a:r>
            <a:r>
              <a:rPr lang="fr-FR" sz="1800" dirty="0">
                <a:solidFill>
                  <a:srgbClr val="FF0000"/>
                </a:solidFill>
              </a:rPr>
              <a:t>Double peine</a:t>
            </a:r>
          </a:p>
        </p:txBody>
      </p:sp>
      <p:sp>
        <p:nvSpPr>
          <p:cNvPr id="22" name="ZoneTexte 21">
            <a:extLst>
              <a:ext uri="{FF2B5EF4-FFF2-40B4-BE49-F238E27FC236}">
                <a16:creationId xmlns:a16="http://schemas.microsoft.com/office/drawing/2014/main" id="{8BC9916B-4645-43F5-961A-C6FDF9E8622F}"/>
              </a:ext>
            </a:extLst>
          </p:cNvPr>
          <p:cNvSpPr txBox="1"/>
          <p:nvPr/>
        </p:nvSpPr>
        <p:spPr>
          <a:xfrm>
            <a:off x="506625" y="5623841"/>
            <a:ext cx="8622873" cy="369332"/>
          </a:xfrm>
          <a:prstGeom prst="rect">
            <a:avLst/>
          </a:prstGeom>
          <a:noFill/>
        </p:spPr>
        <p:txBody>
          <a:bodyPr wrap="none" rtlCol="0">
            <a:spAutoFit/>
          </a:bodyPr>
          <a:lstStyle/>
          <a:p>
            <a:r>
              <a:rPr lang="fr-FR" sz="1800" b="1" dirty="0"/>
              <a:t>2007-2008 : Sarkozy ; </a:t>
            </a:r>
            <a:r>
              <a:rPr lang="fr-FR" sz="1800" dirty="0"/>
              <a:t>première attaque sur les régimes spéciaux (cheminots … ) </a:t>
            </a:r>
          </a:p>
        </p:txBody>
      </p:sp>
      <p:pic>
        <p:nvPicPr>
          <p:cNvPr id="23" name="Image 22">
            <a:extLst>
              <a:ext uri="{FF2B5EF4-FFF2-40B4-BE49-F238E27FC236}">
                <a16:creationId xmlns:a16="http://schemas.microsoft.com/office/drawing/2014/main" id="{CC872614-A637-4A08-92E3-3D2FBFA6F958}"/>
              </a:ext>
            </a:extLst>
          </p:cNvPr>
          <p:cNvPicPr>
            <a:picLocks noChangeAspect="1"/>
          </p:cNvPicPr>
          <p:nvPr/>
        </p:nvPicPr>
        <p:blipFill>
          <a:blip r:embed="rId2"/>
          <a:stretch>
            <a:fillRect/>
          </a:stretch>
        </p:blipFill>
        <p:spPr>
          <a:xfrm>
            <a:off x="4743451" y="3331849"/>
            <a:ext cx="3250406" cy="1861481"/>
          </a:xfrm>
          <a:prstGeom prst="rect">
            <a:avLst/>
          </a:prstGeom>
        </p:spPr>
      </p:pic>
      <p:pic>
        <p:nvPicPr>
          <p:cNvPr id="25" name="Image 24">
            <a:extLst>
              <a:ext uri="{FF2B5EF4-FFF2-40B4-BE49-F238E27FC236}">
                <a16:creationId xmlns:a16="http://schemas.microsoft.com/office/drawing/2014/main" id="{29F811A2-E5C2-4BE3-BC47-4ED1FB722443}"/>
              </a:ext>
            </a:extLst>
          </p:cNvPr>
          <p:cNvPicPr>
            <a:picLocks noChangeAspect="1"/>
          </p:cNvPicPr>
          <p:nvPr/>
        </p:nvPicPr>
        <p:blipFill>
          <a:blip r:embed="rId3"/>
          <a:stretch>
            <a:fillRect/>
          </a:stretch>
        </p:blipFill>
        <p:spPr>
          <a:xfrm>
            <a:off x="3646689" y="1396915"/>
            <a:ext cx="873397" cy="817383"/>
          </a:xfrm>
          <a:prstGeom prst="rect">
            <a:avLst/>
          </a:prstGeom>
        </p:spPr>
      </p:pic>
    </p:spTree>
    <p:extLst>
      <p:ext uri="{BB962C8B-B14F-4D97-AF65-F5344CB8AC3E}">
        <p14:creationId xmlns:p14="http://schemas.microsoft.com/office/powerpoint/2010/main" val="18118157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0B24DB5-D458-448A-BECF-667A6341CE31}"/>
              </a:ext>
            </a:extLst>
          </p:cNvPr>
          <p:cNvSpPr/>
          <p:nvPr/>
        </p:nvSpPr>
        <p:spPr>
          <a:xfrm>
            <a:off x="111816" y="896080"/>
            <a:ext cx="8694254" cy="415498"/>
          </a:xfrm>
          <a:prstGeom prst="rect">
            <a:avLst/>
          </a:prstGeom>
        </p:spPr>
        <p:txBody>
          <a:bodyPr wrap="square">
            <a:spAutoFit/>
          </a:bodyPr>
          <a:lstStyle/>
          <a:p>
            <a:pPr algn="ctr" defTabSz="685800">
              <a:buClrTx/>
              <a:defRPr/>
            </a:pPr>
            <a:r>
              <a:rPr lang="fr-FR" sz="2100" b="1" kern="1200" dirty="0">
                <a:solidFill>
                  <a:prstClr val="black"/>
                </a:solidFill>
                <a:latin typeface="Calibri" panose="020F0502020204030204"/>
                <a:ea typeface="+mn-ea"/>
                <a:cs typeface="+mn-cs"/>
              </a:rPr>
              <a:t>Les principales réformes qui ont écorné le système de retraite français (3)</a:t>
            </a:r>
          </a:p>
        </p:txBody>
      </p:sp>
      <p:sp>
        <p:nvSpPr>
          <p:cNvPr id="15" name="Rectangle 14">
            <a:extLst>
              <a:ext uri="{FF2B5EF4-FFF2-40B4-BE49-F238E27FC236}">
                <a16:creationId xmlns:a16="http://schemas.microsoft.com/office/drawing/2014/main" id="{5758FD41-D145-4D13-BC95-265C2FFAD33E}"/>
              </a:ext>
            </a:extLst>
          </p:cNvPr>
          <p:cNvSpPr/>
          <p:nvPr/>
        </p:nvSpPr>
        <p:spPr>
          <a:xfrm>
            <a:off x="495071" y="3260721"/>
            <a:ext cx="1468335" cy="369332"/>
          </a:xfrm>
          <a:prstGeom prst="rect">
            <a:avLst/>
          </a:prstGeom>
        </p:spPr>
        <p:txBody>
          <a:bodyPr wrap="square">
            <a:spAutoFit/>
          </a:bodyPr>
          <a:lstStyle/>
          <a:p>
            <a:pPr defTabSz="685800">
              <a:buClrTx/>
              <a:defRPr/>
            </a:pPr>
            <a:r>
              <a:rPr lang="fr-FR" sz="1800" i="1" kern="1200" dirty="0" err="1">
                <a:solidFill>
                  <a:prstClr val="black"/>
                </a:solidFill>
                <a:latin typeface="Calibri" panose="020F0502020204030204"/>
                <a:ea typeface="+mn-ea"/>
                <a:cs typeface="+mn-cs"/>
              </a:rPr>
              <a:t>Public+Privé</a:t>
            </a:r>
            <a:r>
              <a:rPr lang="fr-FR" sz="1800" i="1" kern="1200" dirty="0">
                <a:solidFill>
                  <a:prstClr val="black"/>
                </a:solidFill>
                <a:latin typeface="Calibri" panose="020F0502020204030204"/>
                <a:ea typeface="+mn-ea"/>
                <a:cs typeface="+mn-cs"/>
              </a:rPr>
              <a:t> ! </a:t>
            </a:r>
            <a:endParaRPr lang="fr-FR" sz="1350" i="1" kern="1200" dirty="0">
              <a:solidFill>
                <a:prstClr val="black"/>
              </a:solidFill>
              <a:latin typeface="Calibri" panose="020F0502020204030204"/>
              <a:ea typeface="+mn-ea"/>
              <a:cs typeface="+mn-cs"/>
            </a:endParaRPr>
          </a:p>
        </p:txBody>
      </p:sp>
      <p:sp>
        <p:nvSpPr>
          <p:cNvPr id="16" name="Rectangle 15">
            <a:extLst>
              <a:ext uri="{FF2B5EF4-FFF2-40B4-BE49-F238E27FC236}">
                <a16:creationId xmlns:a16="http://schemas.microsoft.com/office/drawing/2014/main" id="{3F929C66-6879-4173-90BE-B30D37DC1F2F}"/>
              </a:ext>
            </a:extLst>
          </p:cNvPr>
          <p:cNvSpPr/>
          <p:nvPr/>
        </p:nvSpPr>
        <p:spPr>
          <a:xfrm>
            <a:off x="2271126" y="1894122"/>
            <a:ext cx="6320632" cy="1361911"/>
          </a:xfrm>
          <a:prstGeom prst="rect">
            <a:avLst/>
          </a:prstGeom>
        </p:spPr>
        <p:txBody>
          <a:bodyPr wrap="square">
            <a:spAutoFit/>
          </a:bodyPr>
          <a:lstStyle/>
          <a:p>
            <a:pPr defTabSz="685800">
              <a:buClrTx/>
              <a:defRPr/>
            </a:pPr>
            <a:r>
              <a:rPr lang="fr-FR" sz="1800" kern="1200" dirty="0">
                <a:solidFill>
                  <a:prstClr val="black"/>
                </a:solidFill>
                <a:latin typeface="Calibri" panose="020F0502020204030204"/>
                <a:ea typeface="+mn-ea"/>
                <a:cs typeface="+mn-cs"/>
              </a:rPr>
              <a:t>60→ 62 ans pour l’âge minimal de départ à la retraite</a:t>
            </a:r>
          </a:p>
          <a:p>
            <a:r>
              <a:rPr lang="fr-FR" sz="1800" dirty="0">
                <a:solidFill>
                  <a:prstClr val="black"/>
                </a:solidFill>
              </a:rPr>
              <a:t>65→ 67 ans pour l’âge maximum de départ à la retraite </a:t>
            </a:r>
            <a:r>
              <a:rPr lang="fr-FR" sz="1050" dirty="0">
                <a:solidFill>
                  <a:prstClr val="black"/>
                </a:solidFill>
              </a:rPr>
              <a:t>(67 ans = plus de décote même si nombre d’annuité &lt;42 ans, mais pas de retraite pleine pour autant)</a:t>
            </a:r>
          </a:p>
          <a:p>
            <a:pPr lvl="0"/>
            <a:r>
              <a:rPr lang="fr-FR" sz="1800" dirty="0">
                <a:solidFill>
                  <a:prstClr val="black"/>
                </a:solidFill>
              </a:rPr>
              <a:t>41→ 42  années de cotisations  pour avoir une retraite à taux plein</a:t>
            </a:r>
          </a:p>
        </p:txBody>
      </p:sp>
      <p:sp>
        <p:nvSpPr>
          <p:cNvPr id="17" name="ZoneTexte 16">
            <a:extLst>
              <a:ext uri="{FF2B5EF4-FFF2-40B4-BE49-F238E27FC236}">
                <a16:creationId xmlns:a16="http://schemas.microsoft.com/office/drawing/2014/main" id="{A1FED3E6-36A7-4319-85AE-6DA21A6379D5}"/>
              </a:ext>
            </a:extLst>
          </p:cNvPr>
          <p:cNvSpPr txBox="1"/>
          <p:nvPr/>
        </p:nvSpPr>
        <p:spPr>
          <a:xfrm>
            <a:off x="111815" y="1418184"/>
            <a:ext cx="2909991" cy="369332"/>
          </a:xfrm>
          <a:prstGeom prst="rect">
            <a:avLst/>
          </a:prstGeom>
          <a:noFill/>
        </p:spPr>
        <p:txBody>
          <a:bodyPr wrap="square" rtlCol="0">
            <a:spAutoFit/>
          </a:bodyPr>
          <a:lstStyle/>
          <a:p>
            <a:r>
              <a:rPr lang="fr-FR" sz="1800" b="1" dirty="0"/>
              <a:t>2010 : la reforme Woerth</a:t>
            </a:r>
          </a:p>
        </p:txBody>
      </p:sp>
      <p:sp>
        <p:nvSpPr>
          <p:cNvPr id="18" name="Rectangle 17">
            <a:extLst>
              <a:ext uri="{FF2B5EF4-FFF2-40B4-BE49-F238E27FC236}">
                <a16:creationId xmlns:a16="http://schemas.microsoft.com/office/drawing/2014/main" id="{A5D9909F-412F-4597-BBB7-5FFA033B4B10}"/>
              </a:ext>
            </a:extLst>
          </p:cNvPr>
          <p:cNvSpPr/>
          <p:nvPr/>
        </p:nvSpPr>
        <p:spPr>
          <a:xfrm>
            <a:off x="154071" y="3934641"/>
            <a:ext cx="5631760" cy="1477328"/>
          </a:xfrm>
          <a:prstGeom prst="rect">
            <a:avLst/>
          </a:prstGeom>
        </p:spPr>
        <p:txBody>
          <a:bodyPr wrap="square">
            <a:spAutoFit/>
          </a:bodyPr>
          <a:lstStyle/>
          <a:p>
            <a:r>
              <a:rPr lang="fr-FR" sz="1800" dirty="0">
                <a:solidFill>
                  <a:prstClr val="black"/>
                </a:solidFill>
              </a:rPr>
              <a:t>Forte contestation : 14 journées de manifestation (jusqu’à 2-3 millions de personnes !) , facs, raffineries transports bloqués, grèves reconductibles  	</a:t>
            </a:r>
          </a:p>
          <a:p>
            <a:endParaRPr lang="fr-FR" sz="1800" dirty="0">
              <a:solidFill>
                <a:prstClr val="black"/>
              </a:solidFill>
            </a:endParaRPr>
          </a:p>
          <a:p>
            <a:r>
              <a:rPr lang="fr-FR" sz="1800" dirty="0">
                <a:solidFill>
                  <a:srgbClr val="FF0000"/>
                </a:solidFill>
              </a:rPr>
              <a:t>Mais … Le projet passe </a:t>
            </a:r>
            <a:r>
              <a:rPr lang="fr-FR" sz="1800" dirty="0">
                <a:solidFill>
                  <a:srgbClr val="FF0000"/>
                </a:solidFill>
                <a:sym typeface="Wingdings" panose="05000000000000000000" pitchFamily="2" charset="2"/>
              </a:rPr>
              <a:t> </a:t>
            </a:r>
            <a:endParaRPr lang="fr-FR" sz="1050" dirty="0">
              <a:solidFill>
                <a:srgbClr val="FF0000"/>
              </a:solidFill>
            </a:endParaRPr>
          </a:p>
        </p:txBody>
      </p:sp>
      <p:pic>
        <p:nvPicPr>
          <p:cNvPr id="34" name="Image 33">
            <a:extLst>
              <a:ext uri="{FF2B5EF4-FFF2-40B4-BE49-F238E27FC236}">
                <a16:creationId xmlns:a16="http://schemas.microsoft.com/office/drawing/2014/main" id="{9CB3A4F6-4288-413A-90AD-E6A11DBA9666}"/>
              </a:ext>
            </a:extLst>
          </p:cNvPr>
          <p:cNvPicPr>
            <a:picLocks noChangeAspect="1"/>
          </p:cNvPicPr>
          <p:nvPr/>
        </p:nvPicPr>
        <p:blipFill>
          <a:blip r:embed="rId2"/>
          <a:stretch>
            <a:fillRect/>
          </a:stretch>
        </p:blipFill>
        <p:spPr>
          <a:xfrm>
            <a:off x="5785831" y="3717382"/>
            <a:ext cx="2399006" cy="1799255"/>
          </a:xfrm>
          <a:prstGeom prst="rect">
            <a:avLst/>
          </a:prstGeom>
        </p:spPr>
      </p:pic>
      <p:pic>
        <p:nvPicPr>
          <p:cNvPr id="35" name="Image 34">
            <a:extLst>
              <a:ext uri="{FF2B5EF4-FFF2-40B4-BE49-F238E27FC236}">
                <a16:creationId xmlns:a16="http://schemas.microsoft.com/office/drawing/2014/main" id="{C8977455-0A24-492F-929E-9F48EFB1581C}"/>
              </a:ext>
            </a:extLst>
          </p:cNvPr>
          <p:cNvPicPr>
            <a:picLocks noChangeAspect="1"/>
          </p:cNvPicPr>
          <p:nvPr/>
        </p:nvPicPr>
        <p:blipFill>
          <a:blip r:embed="rId3"/>
          <a:stretch>
            <a:fillRect/>
          </a:stretch>
        </p:blipFill>
        <p:spPr>
          <a:xfrm>
            <a:off x="1016807" y="1869806"/>
            <a:ext cx="696568" cy="1036873"/>
          </a:xfrm>
          <a:prstGeom prst="rect">
            <a:avLst/>
          </a:prstGeom>
        </p:spPr>
      </p:pic>
    </p:spTree>
    <p:extLst>
      <p:ext uri="{BB962C8B-B14F-4D97-AF65-F5344CB8AC3E}">
        <p14:creationId xmlns:p14="http://schemas.microsoft.com/office/powerpoint/2010/main" val="41652530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88C61-D39F-4CC4-88D0-2FF0128C2556}"/>
              </a:ext>
            </a:extLst>
          </p:cNvPr>
          <p:cNvSpPr/>
          <p:nvPr/>
        </p:nvSpPr>
        <p:spPr>
          <a:xfrm>
            <a:off x="236672" y="909170"/>
            <a:ext cx="8694254" cy="415498"/>
          </a:xfrm>
          <a:prstGeom prst="rect">
            <a:avLst/>
          </a:prstGeom>
        </p:spPr>
        <p:txBody>
          <a:bodyPr wrap="square">
            <a:spAutoFit/>
          </a:bodyPr>
          <a:lstStyle/>
          <a:p>
            <a:pPr algn="ctr" defTabSz="685800">
              <a:buClrTx/>
              <a:defRPr/>
            </a:pPr>
            <a:r>
              <a:rPr lang="fr-FR" sz="2100" b="1" kern="1200" dirty="0">
                <a:solidFill>
                  <a:prstClr val="black"/>
                </a:solidFill>
                <a:latin typeface="Calibri" panose="020F0502020204030204"/>
                <a:ea typeface="+mn-ea"/>
                <a:cs typeface="+mn-cs"/>
              </a:rPr>
              <a:t>Les principales réformes qui ont écorné le système de retraite français (4)</a:t>
            </a:r>
          </a:p>
        </p:txBody>
      </p:sp>
      <p:sp>
        <p:nvSpPr>
          <p:cNvPr id="5" name="ZoneTexte 4">
            <a:extLst>
              <a:ext uri="{FF2B5EF4-FFF2-40B4-BE49-F238E27FC236}">
                <a16:creationId xmlns:a16="http://schemas.microsoft.com/office/drawing/2014/main" id="{1AC48606-922D-4743-AF82-8329CED147AA}"/>
              </a:ext>
            </a:extLst>
          </p:cNvPr>
          <p:cNvSpPr txBox="1"/>
          <p:nvPr/>
        </p:nvSpPr>
        <p:spPr>
          <a:xfrm>
            <a:off x="213075" y="1400355"/>
            <a:ext cx="2788905" cy="369332"/>
          </a:xfrm>
          <a:prstGeom prst="rect">
            <a:avLst/>
          </a:prstGeom>
          <a:noFill/>
        </p:spPr>
        <p:txBody>
          <a:bodyPr wrap="none" rtlCol="0">
            <a:spAutoFit/>
          </a:bodyPr>
          <a:lstStyle/>
          <a:p>
            <a:pPr defTabSz="685800">
              <a:buClrTx/>
              <a:defRPr/>
            </a:pPr>
            <a:r>
              <a:rPr lang="fr-FR" sz="1800" b="1" kern="1200" dirty="0">
                <a:solidFill>
                  <a:prstClr val="black"/>
                </a:solidFill>
                <a:latin typeface="Calibri" panose="020F0502020204030204"/>
                <a:ea typeface="+mn-ea"/>
                <a:cs typeface="+mn-cs"/>
              </a:rPr>
              <a:t>2013 = La reforme Touraine</a:t>
            </a:r>
          </a:p>
        </p:txBody>
      </p:sp>
      <p:sp>
        <p:nvSpPr>
          <p:cNvPr id="6" name="Rectangle 5">
            <a:extLst>
              <a:ext uri="{FF2B5EF4-FFF2-40B4-BE49-F238E27FC236}">
                <a16:creationId xmlns:a16="http://schemas.microsoft.com/office/drawing/2014/main" id="{AC2AD5EE-550C-46B2-81F5-469B61A25D5B}"/>
              </a:ext>
            </a:extLst>
          </p:cNvPr>
          <p:cNvSpPr/>
          <p:nvPr/>
        </p:nvSpPr>
        <p:spPr>
          <a:xfrm>
            <a:off x="1630707" y="2437070"/>
            <a:ext cx="6299353" cy="369332"/>
          </a:xfrm>
          <a:prstGeom prst="rect">
            <a:avLst/>
          </a:prstGeom>
        </p:spPr>
        <p:txBody>
          <a:bodyPr wrap="none">
            <a:spAutoFit/>
          </a:bodyPr>
          <a:lstStyle/>
          <a:p>
            <a:pPr defTabSz="685800">
              <a:buClrTx/>
              <a:defRPr/>
            </a:pPr>
            <a:r>
              <a:rPr lang="fr-FR" sz="1800" kern="1200" dirty="0">
                <a:solidFill>
                  <a:srgbClr val="FF0000"/>
                </a:solidFill>
                <a:latin typeface="Calibri" panose="020F0502020204030204"/>
                <a:ea typeface="+mn-ea"/>
                <a:cs typeface="+mn-cs"/>
              </a:rPr>
              <a:t>Quelques vagues contreparties (pénibilité, chômage…)  ; ça passe</a:t>
            </a:r>
          </a:p>
        </p:txBody>
      </p:sp>
      <p:sp>
        <p:nvSpPr>
          <p:cNvPr id="7" name="Rectangle 6">
            <a:extLst>
              <a:ext uri="{FF2B5EF4-FFF2-40B4-BE49-F238E27FC236}">
                <a16:creationId xmlns:a16="http://schemas.microsoft.com/office/drawing/2014/main" id="{5A1E8FF3-34DD-4486-9243-66B99F497F29}"/>
              </a:ext>
            </a:extLst>
          </p:cNvPr>
          <p:cNvSpPr/>
          <p:nvPr/>
        </p:nvSpPr>
        <p:spPr>
          <a:xfrm>
            <a:off x="3011243" y="1630809"/>
            <a:ext cx="5919683" cy="646331"/>
          </a:xfrm>
          <a:prstGeom prst="rect">
            <a:avLst/>
          </a:prstGeom>
        </p:spPr>
        <p:txBody>
          <a:bodyPr wrap="square">
            <a:spAutoFit/>
          </a:bodyPr>
          <a:lstStyle/>
          <a:p>
            <a:pPr lvl="0"/>
            <a:r>
              <a:rPr lang="fr-FR" sz="1800" dirty="0">
                <a:solidFill>
                  <a:prstClr val="black"/>
                </a:solidFill>
              </a:rPr>
              <a:t>42→ 43  années de cotisation pour avoir une retraite à taux pleins (progressivement) </a:t>
            </a:r>
          </a:p>
        </p:txBody>
      </p:sp>
      <p:sp>
        <p:nvSpPr>
          <p:cNvPr id="8" name="Rectangle 7">
            <a:extLst>
              <a:ext uri="{FF2B5EF4-FFF2-40B4-BE49-F238E27FC236}">
                <a16:creationId xmlns:a16="http://schemas.microsoft.com/office/drawing/2014/main" id="{2CDF0A42-DBDF-4434-9424-27065519B575}"/>
              </a:ext>
            </a:extLst>
          </p:cNvPr>
          <p:cNvSpPr/>
          <p:nvPr/>
        </p:nvSpPr>
        <p:spPr>
          <a:xfrm>
            <a:off x="111816" y="3121624"/>
            <a:ext cx="1776620" cy="646331"/>
          </a:xfrm>
          <a:prstGeom prst="rect">
            <a:avLst/>
          </a:prstGeom>
        </p:spPr>
        <p:txBody>
          <a:bodyPr wrap="square">
            <a:spAutoFit/>
          </a:bodyPr>
          <a:lstStyle/>
          <a:p>
            <a:pPr lvl="0"/>
            <a:r>
              <a:rPr lang="fr-FR" sz="1800" b="1" dirty="0">
                <a:solidFill>
                  <a:prstClr val="black"/>
                </a:solidFill>
              </a:rPr>
              <a:t>2019 : Macron 1 :</a:t>
            </a:r>
          </a:p>
        </p:txBody>
      </p:sp>
      <p:sp>
        <p:nvSpPr>
          <p:cNvPr id="9" name="Rectangle 8">
            <a:extLst>
              <a:ext uri="{FF2B5EF4-FFF2-40B4-BE49-F238E27FC236}">
                <a16:creationId xmlns:a16="http://schemas.microsoft.com/office/drawing/2014/main" id="{547A06F7-2104-4BB7-A47C-BDD9D35C7BAE}"/>
              </a:ext>
            </a:extLst>
          </p:cNvPr>
          <p:cNvSpPr/>
          <p:nvPr/>
        </p:nvSpPr>
        <p:spPr>
          <a:xfrm>
            <a:off x="1966736" y="3125379"/>
            <a:ext cx="7177264" cy="923330"/>
          </a:xfrm>
          <a:prstGeom prst="rect">
            <a:avLst/>
          </a:prstGeom>
        </p:spPr>
        <p:txBody>
          <a:bodyPr wrap="square">
            <a:spAutoFit/>
          </a:bodyPr>
          <a:lstStyle/>
          <a:p>
            <a:r>
              <a:rPr lang="fr-FR" sz="1800" dirty="0">
                <a:solidFill>
                  <a:prstClr val="black"/>
                </a:solidFill>
              </a:rPr>
              <a:t>Instauration d’un système de retraites par point= </a:t>
            </a:r>
            <a:r>
              <a:rPr lang="fr-FR" sz="1800" dirty="0">
                <a:solidFill>
                  <a:srgbClr val="FF0000"/>
                </a:solidFill>
              </a:rPr>
              <a:t>fin de la solidarité </a:t>
            </a:r>
            <a:r>
              <a:rPr lang="fr-FR" sz="1800" dirty="0">
                <a:solidFill>
                  <a:prstClr val="black"/>
                </a:solidFill>
              </a:rPr>
              <a:t>! </a:t>
            </a:r>
          </a:p>
          <a:p>
            <a:r>
              <a:rPr lang="fr-FR" sz="1800" dirty="0">
                <a:solidFill>
                  <a:prstClr val="black"/>
                </a:solidFill>
              </a:rPr>
              <a:t>Les retraites sont la répercussion de la vie professionnelle. Fort appauvrissement pour tous ceux qui n’ont pas une carrière complète </a:t>
            </a:r>
            <a:endParaRPr lang="fr-FR" sz="1050" dirty="0"/>
          </a:p>
        </p:txBody>
      </p:sp>
      <p:sp>
        <p:nvSpPr>
          <p:cNvPr id="10" name="Rectangle 9">
            <a:extLst>
              <a:ext uri="{FF2B5EF4-FFF2-40B4-BE49-F238E27FC236}">
                <a16:creationId xmlns:a16="http://schemas.microsoft.com/office/drawing/2014/main" id="{D8105A86-E43C-461E-ABF8-59F34B98AAE8}"/>
              </a:ext>
            </a:extLst>
          </p:cNvPr>
          <p:cNvSpPr/>
          <p:nvPr/>
        </p:nvSpPr>
        <p:spPr>
          <a:xfrm>
            <a:off x="408150" y="4292159"/>
            <a:ext cx="2861874" cy="369332"/>
          </a:xfrm>
          <a:prstGeom prst="rect">
            <a:avLst/>
          </a:prstGeom>
        </p:spPr>
        <p:txBody>
          <a:bodyPr wrap="none">
            <a:spAutoFit/>
          </a:bodyPr>
          <a:lstStyle/>
          <a:p>
            <a:pPr defTabSz="685800">
              <a:buClrTx/>
              <a:defRPr/>
            </a:pPr>
            <a:r>
              <a:rPr lang="fr-FR" sz="1800" i="1" kern="1200" dirty="0">
                <a:solidFill>
                  <a:prstClr val="black"/>
                </a:solidFill>
                <a:latin typeface="Calibri" panose="020F0502020204030204"/>
                <a:ea typeface="+mn-ea"/>
                <a:cs typeface="+mn-cs"/>
              </a:rPr>
              <a:t>Ca concerne tout le monde ! </a:t>
            </a:r>
            <a:endParaRPr lang="fr-FR" sz="1350" i="1" kern="1200" dirty="0">
              <a:solidFill>
                <a:prstClr val="black"/>
              </a:solidFill>
              <a:latin typeface="Calibri" panose="020F0502020204030204"/>
              <a:ea typeface="+mn-ea"/>
              <a:cs typeface="+mn-cs"/>
            </a:endParaRPr>
          </a:p>
        </p:txBody>
      </p:sp>
      <p:sp>
        <p:nvSpPr>
          <p:cNvPr id="11" name="Rectangle 10">
            <a:extLst>
              <a:ext uri="{FF2B5EF4-FFF2-40B4-BE49-F238E27FC236}">
                <a16:creationId xmlns:a16="http://schemas.microsoft.com/office/drawing/2014/main" id="{0691D809-9874-40E7-92FC-F65C5ED46A91}"/>
              </a:ext>
            </a:extLst>
          </p:cNvPr>
          <p:cNvSpPr/>
          <p:nvPr/>
        </p:nvSpPr>
        <p:spPr>
          <a:xfrm>
            <a:off x="408151" y="4896949"/>
            <a:ext cx="3144488" cy="784830"/>
          </a:xfrm>
          <a:prstGeom prst="rect">
            <a:avLst/>
          </a:prstGeom>
        </p:spPr>
        <p:txBody>
          <a:bodyPr wrap="square">
            <a:spAutoFit/>
          </a:bodyPr>
          <a:lstStyle/>
          <a:p>
            <a:r>
              <a:rPr lang="fr-FR" sz="1800" dirty="0">
                <a:solidFill>
                  <a:prstClr val="black"/>
                </a:solidFill>
              </a:rPr>
              <a:t>Forte contestation + </a:t>
            </a:r>
            <a:r>
              <a:rPr lang="fr-FR" sz="1800" dirty="0" err="1">
                <a:solidFill>
                  <a:prstClr val="black"/>
                </a:solidFill>
              </a:rPr>
              <a:t>covid</a:t>
            </a:r>
            <a:endParaRPr lang="fr-FR" sz="1800" dirty="0">
              <a:solidFill>
                <a:prstClr val="black"/>
              </a:solidFill>
            </a:endParaRPr>
          </a:p>
          <a:p>
            <a:r>
              <a:rPr lang="fr-FR" sz="900" dirty="0">
                <a:solidFill>
                  <a:prstClr val="black"/>
                </a:solidFill>
              </a:rPr>
              <a:t> </a:t>
            </a:r>
          </a:p>
          <a:p>
            <a:r>
              <a:rPr lang="fr-FR" sz="1800" dirty="0">
                <a:solidFill>
                  <a:srgbClr val="00B050"/>
                </a:solidFill>
              </a:rPr>
              <a:t>= le projet est bloqué ! </a:t>
            </a:r>
            <a:r>
              <a:rPr lang="fr-FR" sz="1800" dirty="0">
                <a:solidFill>
                  <a:srgbClr val="00B050"/>
                </a:solidFill>
                <a:sym typeface="Wingdings" panose="05000000000000000000" pitchFamily="2" charset="2"/>
              </a:rPr>
              <a:t> </a:t>
            </a:r>
            <a:endParaRPr lang="fr-FR" sz="1050" dirty="0">
              <a:solidFill>
                <a:srgbClr val="00B050"/>
              </a:solidFill>
            </a:endParaRPr>
          </a:p>
        </p:txBody>
      </p:sp>
      <p:pic>
        <p:nvPicPr>
          <p:cNvPr id="12" name="Image 11">
            <a:extLst>
              <a:ext uri="{FF2B5EF4-FFF2-40B4-BE49-F238E27FC236}">
                <a16:creationId xmlns:a16="http://schemas.microsoft.com/office/drawing/2014/main" id="{03F9746E-51FE-43F7-81D5-0455A05B46E9}"/>
              </a:ext>
            </a:extLst>
          </p:cNvPr>
          <p:cNvPicPr>
            <a:picLocks noChangeAspect="1"/>
          </p:cNvPicPr>
          <p:nvPr/>
        </p:nvPicPr>
        <p:blipFill>
          <a:blip r:embed="rId2"/>
          <a:stretch>
            <a:fillRect/>
          </a:stretch>
        </p:blipFill>
        <p:spPr>
          <a:xfrm>
            <a:off x="791328" y="1792888"/>
            <a:ext cx="778723" cy="584042"/>
          </a:xfrm>
          <a:prstGeom prst="rect">
            <a:avLst/>
          </a:prstGeom>
        </p:spPr>
      </p:pic>
      <p:pic>
        <p:nvPicPr>
          <p:cNvPr id="13" name="Image 12">
            <a:extLst>
              <a:ext uri="{FF2B5EF4-FFF2-40B4-BE49-F238E27FC236}">
                <a16:creationId xmlns:a16="http://schemas.microsoft.com/office/drawing/2014/main" id="{234DF196-8324-4AD8-AF70-2A2A74A24A69}"/>
              </a:ext>
            </a:extLst>
          </p:cNvPr>
          <p:cNvPicPr>
            <a:picLocks noChangeAspect="1"/>
          </p:cNvPicPr>
          <p:nvPr/>
        </p:nvPicPr>
        <p:blipFill>
          <a:blip r:embed="rId3"/>
          <a:stretch>
            <a:fillRect/>
          </a:stretch>
        </p:blipFill>
        <p:spPr>
          <a:xfrm>
            <a:off x="3948303" y="4215182"/>
            <a:ext cx="2356481" cy="1570988"/>
          </a:xfrm>
          <a:prstGeom prst="rect">
            <a:avLst/>
          </a:prstGeom>
        </p:spPr>
      </p:pic>
      <p:pic>
        <p:nvPicPr>
          <p:cNvPr id="14" name="Image 13">
            <a:extLst>
              <a:ext uri="{FF2B5EF4-FFF2-40B4-BE49-F238E27FC236}">
                <a16:creationId xmlns:a16="http://schemas.microsoft.com/office/drawing/2014/main" id="{079F542A-3E85-4620-AE17-92E96D24E06B}"/>
              </a:ext>
            </a:extLst>
          </p:cNvPr>
          <p:cNvPicPr>
            <a:picLocks noChangeAspect="1"/>
          </p:cNvPicPr>
          <p:nvPr/>
        </p:nvPicPr>
        <p:blipFill>
          <a:blip r:embed="rId4"/>
          <a:stretch>
            <a:fillRect/>
          </a:stretch>
        </p:blipFill>
        <p:spPr>
          <a:xfrm>
            <a:off x="6793707" y="4561431"/>
            <a:ext cx="1482331" cy="985180"/>
          </a:xfrm>
          <a:prstGeom prst="rect">
            <a:avLst/>
          </a:prstGeom>
        </p:spPr>
      </p:pic>
      <p:pic>
        <p:nvPicPr>
          <p:cNvPr id="15" name="Image 14">
            <a:extLst>
              <a:ext uri="{FF2B5EF4-FFF2-40B4-BE49-F238E27FC236}">
                <a16:creationId xmlns:a16="http://schemas.microsoft.com/office/drawing/2014/main" id="{D4315449-ACA4-4F2D-AFCA-ACECB02DC5D1}"/>
              </a:ext>
            </a:extLst>
          </p:cNvPr>
          <p:cNvPicPr>
            <a:picLocks noChangeAspect="1"/>
          </p:cNvPicPr>
          <p:nvPr/>
        </p:nvPicPr>
        <p:blipFill>
          <a:blip r:embed="rId5"/>
          <a:stretch>
            <a:fillRect/>
          </a:stretch>
        </p:blipFill>
        <p:spPr>
          <a:xfrm>
            <a:off x="958248" y="3447256"/>
            <a:ext cx="444884" cy="635921"/>
          </a:xfrm>
          <a:prstGeom prst="rect">
            <a:avLst/>
          </a:prstGeom>
        </p:spPr>
      </p:pic>
    </p:spTree>
    <p:extLst>
      <p:ext uri="{BB962C8B-B14F-4D97-AF65-F5344CB8AC3E}">
        <p14:creationId xmlns:p14="http://schemas.microsoft.com/office/powerpoint/2010/main" val="881594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7"/>
          <p:cNvSpPr txBox="1"/>
          <p:nvPr/>
        </p:nvSpPr>
        <p:spPr>
          <a:xfrm>
            <a:off x="345300" y="104250"/>
            <a:ext cx="8453400" cy="664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fr" b="1">
                <a:solidFill>
                  <a:schemeClr val="dk1"/>
                </a:solidFill>
              </a:rPr>
              <a:t>EN RÉSUMÉ</a:t>
            </a:r>
            <a:br>
              <a:rPr lang="fr" b="1">
                <a:solidFill>
                  <a:schemeClr val="dk1"/>
                </a:solidFill>
              </a:rPr>
            </a:br>
            <a:r>
              <a:rPr lang="fr" b="1">
                <a:solidFill>
                  <a:schemeClr val="dk1"/>
                </a:solidFill>
              </a:rPr>
              <a:t>Points principaux du projet de contre-réforme :</a:t>
            </a:r>
            <a:endParaRPr b="1">
              <a:solidFill>
                <a:schemeClr val="dk1"/>
              </a:solidFill>
            </a:endParaRPr>
          </a:p>
          <a:p>
            <a:pPr marL="457200" lvl="0" indent="-317500" algn="l" rtl="0">
              <a:spcBef>
                <a:spcPts val="0"/>
              </a:spcBef>
              <a:spcAft>
                <a:spcPts val="0"/>
              </a:spcAft>
              <a:buClr>
                <a:schemeClr val="dk1"/>
              </a:buClr>
              <a:buSzPts val="1400"/>
              <a:buChar char="-"/>
            </a:pPr>
            <a:r>
              <a:rPr lang="fr">
                <a:solidFill>
                  <a:schemeClr val="dk1"/>
                </a:solidFill>
              </a:rPr>
              <a:t>Report de l’âge légal de départ à la retraite de 62 à 64 ans à partir de la génération 1961 et à raison de 3 mois chaque année jusqu’en 2030. </a:t>
            </a:r>
            <a:endParaRPr>
              <a:solidFill>
                <a:schemeClr val="dk1"/>
              </a:solidFill>
            </a:endParaRPr>
          </a:p>
          <a:p>
            <a:pPr marL="457200" lvl="0" indent="-317500" algn="l" rtl="0">
              <a:spcBef>
                <a:spcPts val="0"/>
              </a:spcBef>
              <a:spcAft>
                <a:spcPts val="0"/>
              </a:spcAft>
              <a:buClr>
                <a:schemeClr val="dk1"/>
              </a:buClr>
              <a:buSzPts val="1400"/>
              <a:buChar char="-"/>
            </a:pPr>
            <a:r>
              <a:rPr lang="fr">
                <a:solidFill>
                  <a:schemeClr val="dk1"/>
                </a:solidFill>
              </a:rPr>
              <a:t>Report de 2 ans de tous les départs anticipés</a:t>
            </a:r>
            <a:endParaRPr>
              <a:solidFill>
                <a:schemeClr val="dk1"/>
              </a:solidFill>
            </a:endParaRPr>
          </a:p>
          <a:p>
            <a:pPr marL="457200" lvl="0" indent="-317500" algn="l" rtl="0">
              <a:spcBef>
                <a:spcPts val="0"/>
              </a:spcBef>
              <a:spcAft>
                <a:spcPts val="0"/>
              </a:spcAft>
              <a:buClr>
                <a:schemeClr val="dk1"/>
              </a:buClr>
              <a:buSzPts val="1400"/>
              <a:buChar char="-"/>
            </a:pPr>
            <a:r>
              <a:rPr lang="fr">
                <a:solidFill>
                  <a:schemeClr val="dk1"/>
                </a:solidFill>
              </a:rPr>
              <a:t>43 ans de cotisation requis dès la génération 1965 soit en 2027</a:t>
            </a:r>
            <a:endParaRPr>
              <a:solidFill>
                <a:schemeClr val="dk1"/>
              </a:solidFill>
            </a:endParaRPr>
          </a:p>
          <a:p>
            <a:pPr marL="457200" lvl="0" indent="-317500" algn="l" rtl="0">
              <a:spcBef>
                <a:spcPts val="0"/>
              </a:spcBef>
              <a:spcAft>
                <a:spcPts val="0"/>
              </a:spcAft>
              <a:buClr>
                <a:schemeClr val="dk1"/>
              </a:buClr>
              <a:buSzPts val="1400"/>
              <a:buChar char="-"/>
            </a:pPr>
            <a:r>
              <a:rPr lang="fr">
                <a:solidFill>
                  <a:schemeClr val="dk1"/>
                </a:solidFill>
              </a:rPr>
              <a:t>Minimum de pension pour une carrière complète au niveau du SMIC relevé à 1200 euros</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fr" b="1"/>
              <a:t>Impacts immédiats :</a:t>
            </a:r>
            <a:endParaRPr b="1"/>
          </a:p>
          <a:p>
            <a:pPr marL="457200" lvl="0" indent="-317500" algn="l" rtl="0">
              <a:spcBef>
                <a:spcPts val="0"/>
              </a:spcBef>
              <a:spcAft>
                <a:spcPts val="0"/>
              </a:spcAft>
              <a:buSzPts val="1400"/>
              <a:buChar char="-"/>
            </a:pPr>
            <a:r>
              <a:rPr lang="fr"/>
              <a:t>Diminution du nombre d’années à la retraite, libérées du travail subordonné</a:t>
            </a:r>
            <a:endParaRPr/>
          </a:p>
          <a:p>
            <a:pPr marL="457200" lvl="0" indent="-317500" algn="l" rtl="0">
              <a:spcBef>
                <a:spcPts val="0"/>
              </a:spcBef>
              <a:spcAft>
                <a:spcPts val="0"/>
              </a:spcAft>
              <a:buSzPts val="1400"/>
              <a:buChar char="-"/>
            </a:pPr>
            <a:r>
              <a:rPr lang="fr"/>
              <a:t>Augmentation du chômage, de la précarité, de la pauvreté</a:t>
            </a:r>
            <a:endParaRPr/>
          </a:p>
          <a:p>
            <a:pPr marL="457200" lvl="0" indent="-317500" algn="l" rtl="0">
              <a:spcBef>
                <a:spcPts val="0"/>
              </a:spcBef>
              <a:spcAft>
                <a:spcPts val="0"/>
              </a:spcAft>
              <a:buSzPts val="1400"/>
              <a:buChar char="-"/>
            </a:pPr>
            <a:r>
              <a:rPr lang="fr"/>
              <a:t>Diminution de l’espérance de vie et de l’espérance de vie en bonne santé </a:t>
            </a:r>
            <a:endParaRPr/>
          </a:p>
          <a:p>
            <a:pPr marL="457200" lvl="0" indent="-317500" algn="l" rtl="0">
              <a:spcBef>
                <a:spcPts val="0"/>
              </a:spcBef>
              <a:spcAft>
                <a:spcPts val="0"/>
              </a:spcAft>
              <a:buSzPts val="1400"/>
              <a:buChar char="-"/>
            </a:pPr>
            <a:r>
              <a:rPr lang="fr"/>
              <a:t>Sur l’environnement (le renforcement des inégalités et la  capitalisation néfastes pour le climat …)</a:t>
            </a:r>
            <a:endParaRPr/>
          </a:p>
          <a:p>
            <a:pPr marL="0" lvl="0" indent="0" algn="l" rtl="0">
              <a:spcBef>
                <a:spcPts val="0"/>
              </a:spcBef>
              <a:spcAft>
                <a:spcPts val="0"/>
              </a:spcAft>
              <a:buNone/>
            </a:pPr>
            <a:endParaRPr/>
          </a:p>
          <a:p>
            <a:pPr marL="0" lvl="0" indent="0" algn="l" rtl="0">
              <a:spcBef>
                <a:spcPts val="0"/>
              </a:spcBef>
              <a:spcAft>
                <a:spcPts val="0"/>
              </a:spcAft>
              <a:buNone/>
            </a:pPr>
            <a:r>
              <a:rPr lang="fr" b="1"/>
              <a:t>Une réforme inutile et injuste :</a:t>
            </a:r>
            <a:endParaRPr b="1"/>
          </a:p>
          <a:p>
            <a:pPr marL="457200" lvl="0" indent="-317500" algn="just" rtl="0">
              <a:spcBef>
                <a:spcPts val="0"/>
              </a:spcBef>
              <a:spcAft>
                <a:spcPts val="0"/>
              </a:spcAft>
              <a:buSzPts val="1400"/>
              <a:buChar char="-"/>
            </a:pPr>
            <a:r>
              <a:rPr lang="fr">
                <a:solidFill>
                  <a:schemeClr val="dk1"/>
                </a:solidFill>
              </a:rPr>
              <a:t>Rapport du COR : « les résultats de ce rapport </a:t>
            </a:r>
            <a:r>
              <a:rPr lang="fr" b="1">
                <a:solidFill>
                  <a:schemeClr val="dk1"/>
                </a:solidFill>
              </a:rPr>
              <a:t>ne valident pas le bien-fondé des discours qui mettent en avant l’idée d’une dynamique non contrôlée des dépenses de retraite.</a:t>
            </a:r>
            <a:r>
              <a:rPr lang="fr">
                <a:solidFill>
                  <a:schemeClr val="dk1"/>
                </a:solidFill>
              </a:rPr>
              <a:t> »</a:t>
            </a:r>
            <a:endParaRPr>
              <a:solidFill>
                <a:schemeClr val="dk1"/>
              </a:solidFill>
            </a:endParaRPr>
          </a:p>
          <a:p>
            <a:pPr marL="457200" lvl="0" indent="-317500" algn="just" rtl="0">
              <a:spcBef>
                <a:spcPts val="0"/>
              </a:spcBef>
              <a:spcAft>
                <a:spcPts val="0"/>
              </a:spcAft>
              <a:buClr>
                <a:schemeClr val="dk1"/>
              </a:buClr>
              <a:buSzPts val="1400"/>
              <a:buChar char="-"/>
            </a:pPr>
            <a:r>
              <a:rPr lang="fr">
                <a:solidFill>
                  <a:schemeClr val="dk1"/>
                </a:solidFill>
              </a:rPr>
              <a:t>Une question de projet de société et de répartition des richesses</a:t>
            </a:r>
            <a:endParaRPr>
              <a:solidFill>
                <a:schemeClr val="dk1"/>
              </a:solidFill>
            </a:endParaRPr>
          </a:p>
          <a:p>
            <a:pPr marL="457200" lvl="0" indent="-317500" algn="l" rtl="0">
              <a:spcBef>
                <a:spcPts val="0"/>
              </a:spcBef>
              <a:spcAft>
                <a:spcPts val="0"/>
              </a:spcAft>
              <a:buSzPts val="1400"/>
              <a:buChar char="-"/>
            </a:pPr>
            <a:r>
              <a:rPr lang="fr"/>
              <a:t>Un impact différencié sur</a:t>
            </a:r>
            <a:endParaRPr/>
          </a:p>
          <a:p>
            <a:pPr marL="914400" lvl="1" indent="-317500" algn="l" rtl="0">
              <a:spcBef>
                <a:spcPts val="0"/>
              </a:spcBef>
              <a:spcAft>
                <a:spcPts val="0"/>
              </a:spcAft>
              <a:buSzPts val="1400"/>
              <a:buChar char="-"/>
            </a:pPr>
            <a:r>
              <a:rPr lang="fr"/>
              <a:t>les plus pauvres : 25% des plus pauvres sont morts à 62 ans …</a:t>
            </a:r>
            <a:endParaRPr/>
          </a:p>
          <a:p>
            <a:pPr marL="914400" lvl="1" indent="-317500" algn="l" rtl="0">
              <a:spcBef>
                <a:spcPts val="0"/>
              </a:spcBef>
              <a:spcAft>
                <a:spcPts val="0"/>
              </a:spcAft>
              <a:buSzPts val="1400"/>
              <a:buChar char="-"/>
            </a:pPr>
            <a:r>
              <a:rPr lang="fr"/>
              <a:t>les personnes à revenus modestes et ayant  les boulots les plus pénibles : diminution de leurs pensions, augmentation de la période de précarité avant la retraite, impacts sur les carrières plus ou moins longues, sur leur santé  …</a:t>
            </a:r>
            <a:endParaRPr/>
          </a:p>
          <a:p>
            <a:pPr marL="914400" lvl="1" indent="-317500" algn="l" rtl="0">
              <a:spcBef>
                <a:spcPts val="0"/>
              </a:spcBef>
              <a:spcAft>
                <a:spcPts val="0"/>
              </a:spcAft>
              <a:buSzPts val="1400"/>
              <a:buChar char="-"/>
            </a:pPr>
            <a:r>
              <a:rPr lang="fr"/>
              <a:t>les jeunes : chômage, dégradation de l’emploi, perspective de travailler jusqu’à la mort, obligation de prise en charge de leurs parents, grand-parents en difficultés financières …</a:t>
            </a:r>
            <a:endParaRPr/>
          </a:p>
          <a:p>
            <a:pPr marL="914400" lvl="1" indent="-317500" algn="l" rtl="0">
              <a:spcBef>
                <a:spcPts val="0"/>
              </a:spcBef>
              <a:spcAft>
                <a:spcPts val="0"/>
              </a:spcAft>
              <a:buSzPts val="1400"/>
              <a:buChar char="-"/>
            </a:pPr>
            <a:r>
              <a:rPr lang="fr"/>
              <a:t>les femmes : carrières moins rémunérées (-28%) et plus courtes imposant un départ à 67 ans âge d’annulation de la décote (20% déjà à 67 ans, 32% carrières incomplètes), pauvreté (pension - 40%), travaux pénibles non pris en compte (exemple des infirmières 7 ans d’espérance de vie inférieure)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28"/>
          <p:cNvPicPr preferRelativeResize="0"/>
          <p:nvPr/>
        </p:nvPicPr>
        <p:blipFill>
          <a:blip r:embed="rId3">
            <a:alphaModFix/>
          </a:blip>
          <a:stretch>
            <a:fillRect/>
          </a:stretch>
        </p:blipFill>
        <p:spPr>
          <a:xfrm>
            <a:off x="3735200" y="659050"/>
            <a:ext cx="5212775" cy="4720874"/>
          </a:xfrm>
          <a:prstGeom prst="rect">
            <a:avLst/>
          </a:prstGeom>
          <a:noFill/>
          <a:ln>
            <a:noFill/>
          </a:ln>
        </p:spPr>
      </p:pic>
      <p:pic>
        <p:nvPicPr>
          <p:cNvPr id="152" name="Google Shape;152;p28"/>
          <p:cNvPicPr preferRelativeResize="0"/>
          <p:nvPr/>
        </p:nvPicPr>
        <p:blipFill>
          <a:blip r:embed="rId4">
            <a:alphaModFix/>
          </a:blip>
          <a:stretch>
            <a:fillRect/>
          </a:stretch>
        </p:blipFill>
        <p:spPr>
          <a:xfrm>
            <a:off x="76800" y="1947627"/>
            <a:ext cx="3495300" cy="3432300"/>
          </a:xfrm>
          <a:prstGeom prst="rect">
            <a:avLst/>
          </a:prstGeom>
          <a:noFill/>
          <a:ln>
            <a:noFill/>
          </a:ln>
        </p:spPr>
      </p:pic>
      <p:sp>
        <p:nvSpPr>
          <p:cNvPr id="153" name="Google Shape;153;p28"/>
          <p:cNvSpPr txBox="1"/>
          <p:nvPr/>
        </p:nvSpPr>
        <p:spPr>
          <a:xfrm>
            <a:off x="352850" y="5853725"/>
            <a:ext cx="8559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a:t>Projections du COR selon une hypothèse basse de moins de 75 000 migrations par an</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9"/>
          <p:cNvSpPr txBox="1">
            <a:spLocks noGrp="1"/>
          </p:cNvSpPr>
          <p:nvPr>
            <p:ph type="title"/>
          </p:nvPr>
        </p:nvSpPr>
        <p:spPr>
          <a:xfrm>
            <a:off x="3063150" y="414550"/>
            <a:ext cx="3017700" cy="76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a:t>Carrières longues</a:t>
            </a:r>
            <a:endParaRPr/>
          </a:p>
        </p:txBody>
      </p:sp>
      <p:pic>
        <p:nvPicPr>
          <p:cNvPr id="159" name="Google Shape;159;p29"/>
          <p:cNvPicPr preferRelativeResize="0"/>
          <p:nvPr/>
        </p:nvPicPr>
        <p:blipFill>
          <a:blip r:embed="rId3">
            <a:alphaModFix/>
          </a:blip>
          <a:stretch>
            <a:fillRect/>
          </a:stretch>
        </p:blipFill>
        <p:spPr>
          <a:xfrm>
            <a:off x="324300" y="1617851"/>
            <a:ext cx="5509899" cy="5117810"/>
          </a:xfrm>
          <a:prstGeom prst="rect">
            <a:avLst/>
          </a:prstGeom>
          <a:noFill/>
          <a:ln>
            <a:noFill/>
          </a:ln>
        </p:spPr>
      </p:pic>
      <p:pic>
        <p:nvPicPr>
          <p:cNvPr id="160" name="Google Shape;160;p29"/>
          <p:cNvPicPr preferRelativeResize="0"/>
          <p:nvPr/>
        </p:nvPicPr>
        <p:blipFill>
          <a:blip r:embed="rId4">
            <a:alphaModFix/>
          </a:blip>
          <a:stretch>
            <a:fillRect/>
          </a:stretch>
        </p:blipFill>
        <p:spPr>
          <a:xfrm>
            <a:off x="6123750" y="4096867"/>
            <a:ext cx="2952750" cy="2695575"/>
          </a:xfrm>
          <a:prstGeom prst="rect">
            <a:avLst/>
          </a:prstGeom>
          <a:noFill/>
          <a:ln>
            <a:noFill/>
          </a:ln>
        </p:spPr>
      </p:pic>
      <p:sp>
        <p:nvSpPr>
          <p:cNvPr id="161" name="Google Shape;161;p29"/>
          <p:cNvSpPr txBox="1"/>
          <p:nvPr/>
        </p:nvSpPr>
        <p:spPr>
          <a:xfrm>
            <a:off x="324300" y="1138225"/>
            <a:ext cx="227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b="1"/>
              <a:t>Avant</a:t>
            </a:r>
            <a:endParaRPr b="1"/>
          </a:p>
        </p:txBody>
      </p:sp>
      <p:sp>
        <p:nvSpPr>
          <p:cNvPr id="162" name="Google Shape;162;p29"/>
          <p:cNvSpPr txBox="1"/>
          <p:nvPr/>
        </p:nvSpPr>
        <p:spPr>
          <a:xfrm>
            <a:off x="6604650" y="1138225"/>
            <a:ext cx="184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b="1"/>
              <a:t>Après</a:t>
            </a:r>
            <a:endParaRPr b="1"/>
          </a:p>
        </p:txBody>
      </p:sp>
      <p:pic>
        <p:nvPicPr>
          <p:cNvPr id="163" name="Google Shape;163;p29"/>
          <p:cNvPicPr preferRelativeResize="0"/>
          <p:nvPr/>
        </p:nvPicPr>
        <p:blipFill>
          <a:blip r:embed="rId5">
            <a:alphaModFix/>
          </a:blip>
          <a:stretch>
            <a:fillRect/>
          </a:stretch>
        </p:blipFill>
        <p:spPr>
          <a:xfrm>
            <a:off x="6236074" y="1690825"/>
            <a:ext cx="2728093" cy="225364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3BC0913-26A9-3D96-39EA-6125E5C218C6}"/>
              </a:ext>
            </a:extLst>
          </p:cNvPr>
          <p:cNvPicPr>
            <a:picLocks noChangeAspect="1"/>
          </p:cNvPicPr>
          <p:nvPr/>
        </p:nvPicPr>
        <p:blipFill>
          <a:blip r:embed="rId3"/>
          <a:stretch>
            <a:fillRect/>
          </a:stretch>
        </p:blipFill>
        <p:spPr>
          <a:xfrm rot="1534265">
            <a:off x="4160313" y="3657174"/>
            <a:ext cx="1740113" cy="1160075"/>
          </a:xfrm>
          <a:prstGeom prst="rect">
            <a:avLst/>
          </a:prstGeom>
        </p:spPr>
      </p:pic>
      <p:sp>
        <p:nvSpPr>
          <p:cNvPr id="2" name="Titre 1">
            <a:extLst>
              <a:ext uri="{FF2B5EF4-FFF2-40B4-BE49-F238E27FC236}">
                <a16:creationId xmlns:a16="http://schemas.microsoft.com/office/drawing/2014/main" id="{4CC61FDC-84D6-DEEC-4E7B-F2673B0AF3F6}"/>
              </a:ext>
            </a:extLst>
          </p:cNvPr>
          <p:cNvSpPr>
            <a:spLocks noGrp="1"/>
          </p:cNvSpPr>
          <p:nvPr>
            <p:ph type="title"/>
          </p:nvPr>
        </p:nvSpPr>
        <p:spPr/>
        <p:txBody>
          <a:bodyPr/>
          <a:lstStyle/>
          <a:p>
            <a:r>
              <a:rPr lang="fr-FR" dirty="0"/>
              <a:t>Réforme Macron 2</a:t>
            </a:r>
          </a:p>
        </p:txBody>
      </p:sp>
      <p:sp>
        <p:nvSpPr>
          <p:cNvPr id="3" name="Espace réservé du texte 2">
            <a:extLst>
              <a:ext uri="{FF2B5EF4-FFF2-40B4-BE49-F238E27FC236}">
                <a16:creationId xmlns:a16="http://schemas.microsoft.com/office/drawing/2014/main" id="{6C27D5F2-D184-116D-83F4-F1E2FB153862}"/>
              </a:ext>
            </a:extLst>
          </p:cNvPr>
          <p:cNvSpPr>
            <a:spLocks noGrp="1"/>
          </p:cNvSpPr>
          <p:nvPr>
            <p:ph type="body" idx="1"/>
          </p:nvPr>
        </p:nvSpPr>
        <p:spPr>
          <a:xfrm>
            <a:off x="311700" y="1536633"/>
            <a:ext cx="5300824" cy="4555200"/>
          </a:xfrm>
        </p:spPr>
        <p:txBody>
          <a:bodyPr/>
          <a:lstStyle/>
          <a:p>
            <a:r>
              <a:rPr lang="fr-FR" dirty="0"/>
              <a:t>Report âge mini 62 à 64 ans</a:t>
            </a:r>
          </a:p>
          <a:p>
            <a:endParaRPr lang="fr-FR" dirty="0"/>
          </a:p>
          <a:p>
            <a:r>
              <a:rPr lang="fr-FR" dirty="0"/>
              <a:t>Accélération réforme Touraine : généralisation 43 années de cotisation</a:t>
            </a:r>
          </a:p>
          <a:p>
            <a:endParaRPr lang="fr-FR" dirty="0"/>
          </a:p>
          <a:p>
            <a:r>
              <a:rPr lang="fr-FR" dirty="0"/>
              <a:t>Achèvement de régimes spécifiques</a:t>
            </a:r>
          </a:p>
          <a:p>
            <a:endParaRPr lang="fr-FR" dirty="0"/>
          </a:p>
          <a:p>
            <a:r>
              <a:rPr lang="fr-FR" dirty="0"/>
              <a:t>« minimum vieillesse à 1200€ » =</a:t>
            </a:r>
          </a:p>
          <a:p>
            <a:pPr lvl="1"/>
            <a:r>
              <a:rPr lang="fr-FR" dirty="0"/>
              <a:t>83% des &lt; 1000€ = carrière incomplète</a:t>
            </a:r>
          </a:p>
          <a:p>
            <a:endParaRPr lang="fr-FR" dirty="0"/>
          </a:p>
          <a:p>
            <a:r>
              <a:rPr lang="fr-FR" dirty="0"/>
              <a:t>Les plus impactés : </a:t>
            </a:r>
          </a:p>
          <a:p>
            <a:pPr lvl="1"/>
            <a:r>
              <a:rPr lang="fr-FR" dirty="0"/>
              <a:t>Carrières hachées et précaires</a:t>
            </a:r>
          </a:p>
          <a:p>
            <a:pPr lvl="1"/>
            <a:r>
              <a:rPr lang="fr-FR" dirty="0"/>
              <a:t>Carrières précoces</a:t>
            </a:r>
          </a:p>
          <a:p>
            <a:pPr lvl="1"/>
            <a:r>
              <a:rPr lang="fr-FR" dirty="0" err="1"/>
              <a:t>Salarié.e.s</a:t>
            </a:r>
            <a:r>
              <a:rPr lang="fr-FR" dirty="0"/>
              <a:t> pauvres et métiers pénibles</a:t>
            </a:r>
          </a:p>
        </p:txBody>
      </p:sp>
      <p:pic>
        <p:nvPicPr>
          <p:cNvPr id="1026" name="Picture 2" descr="Le dessin d'Aurel : réforme des retraites et chasse le ...">
            <a:extLst>
              <a:ext uri="{FF2B5EF4-FFF2-40B4-BE49-F238E27FC236}">
                <a16:creationId xmlns:a16="http://schemas.microsoft.com/office/drawing/2014/main" id="{D5075631-5EE2-0912-7C91-D05E0547F2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5100" y="859221"/>
            <a:ext cx="3071783" cy="21838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éforme des retraites : retrouvez les annonces d'Elisabeth ...">
            <a:extLst>
              <a:ext uri="{FF2B5EF4-FFF2-40B4-BE49-F238E27FC236}">
                <a16:creationId xmlns:a16="http://schemas.microsoft.com/office/drawing/2014/main" id="{CE1FE2F3-8BA0-5B1C-774E-C3A6076C0F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3672" y="3321776"/>
            <a:ext cx="3214640" cy="318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159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311700" y="168142"/>
            <a:ext cx="8520600" cy="7635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fr"/>
              <a:t>64 ans en 2030 et 43 ans de cotisation dès 2027</a:t>
            </a:r>
            <a:endParaRPr/>
          </a:p>
          <a:p>
            <a:pPr marL="0" lvl="0" indent="0" algn="ctr" rtl="0">
              <a:spcBef>
                <a:spcPts val="0"/>
              </a:spcBef>
              <a:spcAft>
                <a:spcPts val="0"/>
              </a:spcAft>
              <a:buNone/>
            </a:pPr>
            <a:r>
              <a:rPr lang="fr" sz="2466"/>
              <a:t>La réforme toucherait toute personne née après le 1er sept 1961</a:t>
            </a:r>
            <a:endParaRPr sz="2466"/>
          </a:p>
        </p:txBody>
      </p:sp>
      <p:pic>
        <p:nvPicPr>
          <p:cNvPr id="75" name="Google Shape;75;p16"/>
          <p:cNvPicPr preferRelativeResize="0"/>
          <p:nvPr/>
        </p:nvPicPr>
        <p:blipFill>
          <a:blip r:embed="rId3">
            <a:alphaModFix/>
          </a:blip>
          <a:stretch>
            <a:fillRect/>
          </a:stretch>
        </p:blipFill>
        <p:spPr>
          <a:xfrm>
            <a:off x="2012824" y="1112325"/>
            <a:ext cx="5578026" cy="55715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17"/>
          <p:cNvPicPr preferRelativeResize="0"/>
          <p:nvPr/>
        </p:nvPicPr>
        <p:blipFill>
          <a:blip r:embed="rId3">
            <a:alphaModFix/>
          </a:blip>
          <a:stretch>
            <a:fillRect/>
          </a:stretch>
        </p:blipFill>
        <p:spPr>
          <a:xfrm>
            <a:off x="4069149" y="0"/>
            <a:ext cx="4878799" cy="4795501"/>
          </a:xfrm>
          <a:prstGeom prst="rect">
            <a:avLst/>
          </a:prstGeom>
          <a:noFill/>
          <a:ln>
            <a:noFill/>
          </a:ln>
        </p:spPr>
      </p:pic>
      <p:pic>
        <p:nvPicPr>
          <p:cNvPr id="83" name="Google Shape;83;p17"/>
          <p:cNvPicPr preferRelativeResize="0"/>
          <p:nvPr/>
        </p:nvPicPr>
        <p:blipFill>
          <a:blip r:embed="rId4">
            <a:alphaModFix/>
          </a:blip>
          <a:stretch>
            <a:fillRect/>
          </a:stretch>
        </p:blipFill>
        <p:spPr>
          <a:xfrm>
            <a:off x="196052" y="1669073"/>
            <a:ext cx="3674673" cy="367467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7" name="Google Shape;97;p19"/>
          <p:cNvSpPr txBox="1"/>
          <p:nvPr/>
        </p:nvSpPr>
        <p:spPr>
          <a:xfrm>
            <a:off x="192000" y="4130434"/>
            <a:ext cx="8640300" cy="1477297"/>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fr" dirty="0"/>
              <a:t>Cotisations patronales + 0,8% sur les retraites = 12 milliards.</a:t>
            </a:r>
            <a:endParaRPr dirty="0"/>
          </a:p>
          <a:p>
            <a:pPr marL="457200" lvl="0" indent="-317500" algn="l" rtl="0">
              <a:spcBef>
                <a:spcPts val="0"/>
              </a:spcBef>
              <a:spcAft>
                <a:spcPts val="0"/>
              </a:spcAft>
              <a:buSzPts val="1400"/>
              <a:buChar char="-"/>
            </a:pPr>
            <a:r>
              <a:rPr lang="fr" dirty="0"/>
              <a:t>En 2022, 80 mds de dividendes pour le CAC 40.</a:t>
            </a:r>
            <a:endParaRPr dirty="0"/>
          </a:p>
          <a:p>
            <a:pPr marL="457200" lvl="0" indent="-317500" algn="l" rtl="0">
              <a:spcBef>
                <a:spcPts val="0"/>
              </a:spcBef>
              <a:spcAft>
                <a:spcPts val="0"/>
              </a:spcAft>
              <a:buSzPts val="1400"/>
              <a:buChar char="-"/>
            </a:pPr>
            <a:r>
              <a:rPr lang="fr" dirty="0"/>
              <a:t>La fraude et l’évasion fiscale = 80 à 100 mds / an.</a:t>
            </a:r>
            <a:endParaRPr dirty="0"/>
          </a:p>
          <a:p>
            <a:pPr marL="457200" lvl="0" indent="-317500" algn="l" rtl="0">
              <a:spcBef>
                <a:spcPts val="0"/>
              </a:spcBef>
              <a:spcAft>
                <a:spcPts val="0"/>
              </a:spcAft>
              <a:buSzPts val="1400"/>
              <a:buChar char="-"/>
            </a:pPr>
            <a:r>
              <a:rPr lang="fr" dirty="0"/>
              <a:t>Les exonérations de cotisations patronales / retraites = 17 mds de pertes</a:t>
            </a:r>
            <a:endParaRPr dirty="0"/>
          </a:p>
          <a:p>
            <a:pPr marL="457200" lvl="0" indent="-317500" algn="l" rtl="0">
              <a:spcBef>
                <a:spcPts val="0"/>
              </a:spcBef>
              <a:spcAft>
                <a:spcPts val="0"/>
              </a:spcAft>
              <a:buSzPts val="1400"/>
              <a:buChar char="-"/>
            </a:pPr>
            <a:r>
              <a:rPr lang="fr" dirty="0"/>
              <a:t>Les </a:t>
            </a:r>
            <a:r>
              <a:rPr lang="fr" dirty="0" err="1"/>
              <a:t>super-profits</a:t>
            </a:r>
            <a:r>
              <a:rPr lang="fr" dirty="0"/>
              <a:t> des entreprises sur la crise de l’énergie c’est autour de 20 milliards depuis l’été dernier.</a:t>
            </a:r>
            <a:endParaRPr dirty="0"/>
          </a:p>
        </p:txBody>
      </p:sp>
      <p:sp>
        <p:nvSpPr>
          <p:cNvPr id="98" name="Google Shape;98;p19"/>
          <p:cNvSpPr txBox="1"/>
          <p:nvPr/>
        </p:nvSpPr>
        <p:spPr>
          <a:xfrm>
            <a:off x="5038761" y="1356867"/>
            <a:ext cx="3913239" cy="1261854"/>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fr" dirty="0"/>
              <a:t>Synthèse du COR sept. 2022  : « les résultats de ce rapport </a:t>
            </a:r>
            <a:r>
              <a:rPr lang="fr" b="1" dirty="0"/>
              <a:t>ne valident pas le bien-fondé des discours qui mettent en avant l’idée d’une dynamique non contrôlée des dépenses de retraite.</a:t>
            </a:r>
            <a:r>
              <a:rPr lang="fr" dirty="0"/>
              <a:t> »</a:t>
            </a:r>
            <a:endParaRPr dirty="0"/>
          </a:p>
        </p:txBody>
      </p:sp>
      <p:sp>
        <p:nvSpPr>
          <p:cNvPr id="2" name="Titre 1">
            <a:extLst>
              <a:ext uri="{FF2B5EF4-FFF2-40B4-BE49-F238E27FC236}">
                <a16:creationId xmlns:a16="http://schemas.microsoft.com/office/drawing/2014/main" id="{8670ED50-9117-F294-B761-792282BA801A}"/>
              </a:ext>
            </a:extLst>
          </p:cNvPr>
          <p:cNvSpPr>
            <a:spLocks noGrp="1"/>
          </p:cNvSpPr>
          <p:nvPr>
            <p:ph type="title"/>
          </p:nvPr>
        </p:nvSpPr>
        <p:spPr/>
        <p:txBody>
          <a:bodyPr/>
          <a:lstStyle/>
          <a:p>
            <a:r>
              <a:rPr lang="fr-FR" dirty="0"/>
              <a:t>Quel déficit potentiel ?</a:t>
            </a:r>
          </a:p>
        </p:txBody>
      </p:sp>
      <p:sp>
        <p:nvSpPr>
          <p:cNvPr id="3" name="Espace réservé du texte 2">
            <a:extLst>
              <a:ext uri="{FF2B5EF4-FFF2-40B4-BE49-F238E27FC236}">
                <a16:creationId xmlns:a16="http://schemas.microsoft.com/office/drawing/2014/main" id="{9A81053B-7232-851F-8BA2-F03711386E4A}"/>
              </a:ext>
            </a:extLst>
          </p:cNvPr>
          <p:cNvSpPr>
            <a:spLocks noGrp="1"/>
          </p:cNvSpPr>
          <p:nvPr>
            <p:ph type="body" idx="1"/>
          </p:nvPr>
        </p:nvSpPr>
        <p:spPr/>
        <p:txBody>
          <a:bodyPr/>
          <a:lstStyle/>
          <a:p>
            <a:r>
              <a:rPr lang="fr-FR" u="sng" dirty="0"/>
              <a:t>Au pire</a:t>
            </a:r>
            <a:r>
              <a:rPr lang="fr-FR" dirty="0"/>
              <a:t> 10-12 mds d’ici 2030</a:t>
            </a:r>
          </a:p>
          <a:p>
            <a:r>
              <a:rPr lang="fr-FR" dirty="0"/>
              <a:t>Excédentaire aujourd’hui</a:t>
            </a:r>
          </a:p>
          <a:p>
            <a:r>
              <a:rPr lang="fr-FR" dirty="0"/>
              <a:t>200 mds de fonds de réserve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20"/>
          <p:cNvPicPr preferRelativeResize="0"/>
          <p:nvPr/>
        </p:nvPicPr>
        <p:blipFill>
          <a:blip r:embed="rId3">
            <a:alphaModFix/>
          </a:blip>
          <a:stretch>
            <a:fillRect/>
          </a:stretch>
        </p:blipFill>
        <p:spPr>
          <a:xfrm>
            <a:off x="1861575" y="361875"/>
            <a:ext cx="5420850" cy="4646450"/>
          </a:xfrm>
          <a:prstGeom prst="rect">
            <a:avLst/>
          </a:prstGeom>
          <a:noFill/>
          <a:ln>
            <a:noFill/>
          </a:ln>
        </p:spPr>
      </p:pic>
      <p:sp>
        <p:nvSpPr>
          <p:cNvPr id="104" name="Google Shape;104;p20"/>
          <p:cNvSpPr txBox="1"/>
          <p:nvPr/>
        </p:nvSpPr>
        <p:spPr>
          <a:xfrm>
            <a:off x="432750" y="5295525"/>
            <a:ext cx="8278500" cy="135418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900" dirty="0"/>
              <a:t>Objectifs de la réforme : </a:t>
            </a:r>
          </a:p>
          <a:p>
            <a:pPr marL="342900" lvl="0" indent="-342900" algn="l" rtl="0">
              <a:spcBef>
                <a:spcPts val="0"/>
              </a:spcBef>
              <a:spcAft>
                <a:spcPts val="0"/>
              </a:spcAft>
              <a:buFontTx/>
              <a:buChar char="-"/>
            </a:pPr>
            <a:r>
              <a:rPr lang="fr" sz="1900" dirty="0"/>
              <a:t>Réduire les dépenses publiques </a:t>
            </a:r>
          </a:p>
          <a:p>
            <a:pPr marL="342900" lvl="0" indent="-342900" algn="l" rtl="0">
              <a:spcBef>
                <a:spcPts val="0"/>
              </a:spcBef>
              <a:spcAft>
                <a:spcPts val="0"/>
              </a:spcAft>
              <a:buFontTx/>
              <a:buChar char="-"/>
            </a:pPr>
            <a:r>
              <a:rPr lang="fr-FR" sz="1900" dirty="0"/>
              <a:t>D</a:t>
            </a:r>
            <a:r>
              <a:rPr lang="fr" sz="1900" dirty="0" err="1"/>
              <a:t>iminuer</a:t>
            </a:r>
            <a:r>
              <a:rPr lang="fr" sz="1900" dirty="0"/>
              <a:t> les pensions / Déplacer vers minimas sociaux</a:t>
            </a:r>
          </a:p>
          <a:p>
            <a:pPr marL="342900" lvl="0" indent="-342900" algn="l" rtl="0">
              <a:spcBef>
                <a:spcPts val="0"/>
              </a:spcBef>
              <a:spcAft>
                <a:spcPts val="0"/>
              </a:spcAft>
              <a:buFontTx/>
              <a:buChar char="-"/>
            </a:pPr>
            <a:r>
              <a:rPr lang="fr" sz="1900" dirty="0"/>
              <a:t>Pression sur les salaires par le chômage</a:t>
            </a:r>
            <a:endParaRPr sz="19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322B52-98F4-2CF7-3BC1-06E6BFF02C79}"/>
              </a:ext>
            </a:extLst>
          </p:cNvPr>
          <p:cNvSpPr>
            <a:spLocks noGrp="1"/>
          </p:cNvSpPr>
          <p:nvPr>
            <p:ph type="title"/>
          </p:nvPr>
        </p:nvSpPr>
        <p:spPr>
          <a:xfrm>
            <a:off x="265500" y="1644233"/>
            <a:ext cx="4045200" cy="1976400"/>
          </a:xfrm>
        </p:spPr>
        <p:txBody>
          <a:bodyPr wrap="square" anchor="b">
            <a:normAutofit/>
          </a:bodyPr>
          <a:lstStyle/>
          <a:p>
            <a:r>
              <a:rPr lang="fr-FR" dirty="0"/>
              <a:t>Quid de l’université ?</a:t>
            </a:r>
          </a:p>
        </p:txBody>
      </p:sp>
      <p:sp>
        <p:nvSpPr>
          <p:cNvPr id="8" name="Subtitle 2">
            <a:extLst>
              <a:ext uri="{FF2B5EF4-FFF2-40B4-BE49-F238E27FC236}">
                <a16:creationId xmlns:a16="http://schemas.microsoft.com/office/drawing/2014/main" id="{FC23D36F-9974-4D38-EB54-3791D22052BF}"/>
              </a:ext>
            </a:extLst>
          </p:cNvPr>
          <p:cNvSpPr>
            <a:spLocks noGrp="1"/>
          </p:cNvSpPr>
          <p:nvPr>
            <p:ph type="subTitle" idx="1"/>
          </p:nvPr>
        </p:nvSpPr>
        <p:spPr>
          <a:xfrm>
            <a:off x="265500" y="3737433"/>
            <a:ext cx="4045200" cy="1646700"/>
          </a:xfrm>
        </p:spPr>
        <p:txBody>
          <a:bodyPr/>
          <a:lstStyle/>
          <a:p>
            <a:endParaRPr lang="en-US"/>
          </a:p>
        </p:txBody>
      </p:sp>
      <p:sp>
        <p:nvSpPr>
          <p:cNvPr id="3" name="Espace réservé du texte 2">
            <a:extLst>
              <a:ext uri="{FF2B5EF4-FFF2-40B4-BE49-F238E27FC236}">
                <a16:creationId xmlns:a16="http://schemas.microsoft.com/office/drawing/2014/main" id="{A4829FAD-18A1-AB4F-22EC-8D652B4EBC16}"/>
              </a:ext>
            </a:extLst>
          </p:cNvPr>
          <p:cNvSpPr>
            <a:spLocks noGrp="1"/>
          </p:cNvSpPr>
          <p:nvPr>
            <p:ph type="body" idx="2"/>
          </p:nvPr>
        </p:nvSpPr>
        <p:spPr>
          <a:xfrm>
            <a:off x="4939500" y="965433"/>
            <a:ext cx="3837000" cy="4926900"/>
          </a:xfrm>
        </p:spPr>
        <p:txBody>
          <a:bodyPr wrap="square" anchor="ctr">
            <a:normAutofit/>
          </a:bodyPr>
          <a:lstStyle/>
          <a:p>
            <a:pPr>
              <a:spcAft>
                <a:spcPts val="600"/>
              </a:spcAft>
            </a:pPr>
            <a:r>
              <a:rPr lang="fr-FR" dirty="0"/>
              <a:t>Fort impact sur emplois recrutés à Bac+5</a:t>
            </a:r>
          </a:p>
          <a:p>
            <a:pPr>
              <a:spcAft>
                <a:spcPts val="600"/>
              </a:spcAft>
            </a:pPr>
            <a:r>
              <a:rPr lang="fr-FR" dirty="0"/>
              <a:t>Carrière longue = 5 trimestres avant 20 ans !</a:t>
            </a:r>
          </a:p>
          <a:p>
            <a:pPr>
              <a:spcAft>
                <a:spcPts val="600"/>
              </a:spcAft>
            </a:pPr>
            <a:r>
              <a:rPr lang="fr-FR" dirty="0"/>
              <a:t>Nous et… nos étudiants !</a:t>
            </a:r>
          </a:p>
          <a:p>
            <a:pPr>
              <a:spcAft>
                <a:spcPts val="600"/>
              </a:spcAft>
            </a:pPr>
            <a:r>
              <a:rPr lang="fr-FR" dirty="0"/>
              <a:t>Temps partiel et carrière hachée</a:t>
            </a:r>
          </a:p>
          <a:p>
            <a:pPr>
              <a:spcAft>
                <a:spcPts val="600"/>
              </a:spcAft>
            </a:pPr>
            <a:r>
              <a:rPr lang="fr-FR" dirty="0"/>
              <a:t>Pénibilité ESR bien réelle (pression croissance, épuisement mental…)</a:t>
            </a:r>
          </a:p>
          <a:p>
            <a:pPr>
              <a:spcAft>
                <a:spcPts val="600"/>
              </a:spcAft>
            </a:pPr>
            <a:r>
              <a:rPr lang="fr-FR" dirty="0"/>
              <a:t>2019 : âge moyen 61,3 ans, demain 3 à 5 ans de plus</a:t>
            </a:r>
          </a:p>
        </p:txBody>
      </p:sp>
    </p:spTree>
    <p:extLst>
      <p:ext uri="{BB962C8B-B14F-4D97-AF65-F5344CB8AC3E}">
        <p14:creationId xmlns:p14="http://schemas.microsoft.com/office/powerpoint/2010/main" val="2946192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2"/>
          <p:cNvSpPr txBox="1">
            <a:spLocks noGrp="1"/>
          </p:cNvSpPr>
          <p:nvPr>
            <p:ph type="title"/>
          </p:nvPr>
        </p:nvSpPr>
        <p:spPr>
          <a:xfrm>
            <a:off x="311700" y="168142"/>
            <a:ext cx="8520600" cy="76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a:t>Revendications syndicales</a:t>
            </a:r>
            <a:endParaRPr/>
          </a:p>
        </p:txBody>
      </p:sp>
      <p:sp>
        <p:nvSpPr>
          <p:cNvPr id="116" name="Google Shape;116;p22"/>
          <p:cNvSpPr txBox="1"/>
          <p:nvPr/>
        </p:nvSpPr>
        <p:spPr>
          <a:xfrm>
            <a:off x="527700" y="931642"/>
            <a:ext cx="8088600" cy="602931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a:buNone/>
            </a:pPr>
            <a:r>
              <a:rPr lang="fr" sz="1200" dirty="0">
                <a:solidFill>
                  <a:schemeClr val="dk1"/>
                </a:solidFill>
              </a:rPr>
              <a:t>-</a:t>
            </a:r>
            <a:r>
              <a:rPr lang="fr" dirty="0">
                <a:solidFill>
                  <a:schemeClr val="dk1"/>
                </a:solidFill>
              </a:rPr>
              <a:t> </a:t>
            </a:r>
            <a:r>
              <a:rPr lang="fr" b="1" i="1" dirty="0">
                <a:solidFill>
                  <a:schemeClr val="dk1"/>
                </a:solidFill>
              </a:rPr>
              <a:t>La retraite à 60 ans sur la base de 37,5 années de cotisations et le départ anticipé de 5 ans sur cet âge légal</a:t>
            </a:r>
            <a:r>
              <a:rPr lang="fr" dirty="0">
                <a:solidFill>
                  <a:schemeClr val="dk1"/>
                </a:solidFill>
              </a:rPr>
              <a:t> des professions qui rencontrent pénibilité et usure professionnelle.</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fr" dirty="0">
                <a:solidFill>
                  <a:schemeClr val="dk1"/>
                </a:solidFill>
              </a:rPr>
              <a:t>- </a:t>
            </a:r>
            <a:r>
              <a:rPr lang="fr" b="1" i="1" dirty="0">
                <a:solidFill>
                  <a:schemeClr val="dk1"/>
                </a:solidFill>
              </a:rPr>
              <a:t>Prise en compte des années d’études</a:t>
            </a:r>
            <a:r>
              <a:rPr lang="fr" i="1" dirty="0">
                <a:solidFill>
                  <a:schemeClr val="dk1"/>
                </a:solidFill>
              </a:rPr>
              <a:t> / Salaire étudiant</a:t>
            </a:r>
            <a:endParaRPr i="1"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fr" dirty="0">
                <a:solidFill>
                  <a:schemeClr val="dk1"/>
                </a:solidFill>
              </a:rPr>
              <a:t>- </a:t>
            </a:r>
            <a:r>
              <a:rPr lang="fr" b="1" i="1" dirty="0">
                <a:solidFill>
                  <a:schemeClr val="dk1"/>
                </a:solidFill>
              </a:rPr>
              <a:t>La réduction du temps de travail à 32h</a:t>
            </a:r>
            <a:r>
              <a:rPr lang="fr" dirty="0">
                <a:solidFill>
                  <a:schemeClr val="dk1"/>
                </a:solidFill>
              </a:rPr>
              <a:t> notamment pour </a:t>
            </a:r>
            <a:r>
              <a:rPr lang="fr" b="1" dirty="0">
                <a:solidFill>
                  <a:schemeClr val="dk1"/>
                </a:solidFill>
              </a:rPr>
              <a:t>créer des emplois dans les services publics</a:t>
            </a:r>
            <a:br>
              <a:rPr lang="fr" dirty="0">
                <a:solidFill>
                  <a:schemeClr val="dk1"/>
                </a:solidFill>
              </a:rPr>
            </a:br>
            <a:br>
              <a:rPr lang="fr" dirty="0">
                <a:solidFill>
                  <a:schemeClr val="dk1"/>
                </a:solidFill>
              </a:rPr>
            </a:br>
            <a:r>
              <a:rPr lang="fr" dirty="0">
                <a:solidFill>
                  <a:schemeClr val="dk1"/>
                </a:solidFill>
              </a:rPr>
              <a:t>- </a:t>
            </a:r>
            <a:r>
              <a:rPr lang="fr" b="1" i="1" dirty="0">
                <a:solidFill>
                  <a:schemeClr val="dk1"/>
                </a:solidFill>
              </a:rPr>
              <a:t>La fin des exonérations de cotisations sociales patronales et même leur augmentation</a:t>
            </a:r>
            <a:r>
              <a:rPr lang="fr" dirty="0">
                <a:solidFill>
                  <a:schemeClr val="dk1"/>
                </a:solidFill>
              </a:rPr>
              <a:t> et une </a:t>
            </a:r>
            <a:r>
              <a:rPr lang="fr" b="1" i="1" dirty="0">
                <a:solidFill>
                  <a:schemeClr val="dk1"/>
                </a:solidFill>
              </a:rPr>
              <a:t>cotisation sociale sur les dividendes</a:t>
            </a:r>
            <a:r>
              <a:rPr lang="fr" dirty="0">
                <a:solidFill>
                  <a:schemeClr val="dk1"/>
                </a:solidFill>
              </a:rPr>
              <a:t>. (CICE = 40 mds, ISF = 5 mds)</a:t>
            </a:r>
            <a:br>
              <a:rPr lang="fr" dirty="0">
                <a:solidFill>
                  <a:schemeClr val="dk1"/>
                </a:solidFill>
              </a:rPr>
            </a:br>
            <a:br>
              <a:rPr lang="fr" dirty="0">
                <a:solidFill>
                  <a:schemeClr val="dk1"/>
                </a:solidFill>
              </a:rPr>
            </a:br>
            <a:r>
              <a:rPr lang="fr" dirty="0">
                <a:solidFill>
                  <a:schemeClr val="dk1"/>
                </a:solidFill>
              </a:rPr>
              <a:t> - </a:t>
            </a:r>
            <a:r>
              <a:rPr lang="fr" b="1" i="1" dirty="0">
                <a:solidFill>
                  <a:schemeClr val="dk1"/>
                </a:solidFill>
              </a:rPr>
              <a:t>+ 400 euros</a:t>
            </a:r>
            <a:r>
              <a:rPr lang="fr" dirty="0">
                <a:solidFill>
                  <a:schemeClr val="dk1"/>
                </a:solidFill>
              </a:rPr>
              <a:t> pour toutes et tous, la mise en œuvre de </a:t>
            </a:r>
            <a:r>
              <a:rPr lang="fr" b="1" dirty="0">
                <a:solidFill>
                  <a:schemeClr val="dk1"/>
                </a:solidFill>
              </a:rPr>
              <a:t>l’échelle mobile des salaires</a:t>
            </a:r>
            <a:r>
              <a:rPr lang="fr" dirty="0">
                <a:solidFill>
                  <a:schemeClr val="dk1"/>
                </a:solidFill>
              </a:rPr>
              <a:t> (indexation de tous les salaires sur l’inflation)</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fr" dirty="0">
                <a:solidFill>
                  <a:schemeClr val="dk1"/>
                </a:solidFill>
              </a:rPr>
              <a:t>- </a:t>
            </a:r>
            <a:r>
              <a:rPr lang="fr" b="1" i="1" dirty="0">
                <a:solidFill>
                  <a:schemeClr val="dk1"/>
                </a:solidFill>
              </a:rPr>
              <a:t>L’égalité salariale femmes/hommes</a:t>
            </a:r>
            <a:r>
              <a:rPr lang="fr" dirty="0">
                <a:solidFill>
                  <a:schemeClr val="dk1"/>
                </a:solidFill>
              </a:rPr>
              <a:t> : la revalorisation des rémunération des métiers féminisés rapporterait 14 milliards d’euros aux caisses de retraites selon la CNAV</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fr" dirty="0">
                <a:solidFill>
                  <a:schemeClr val="dk1"/>
                </a:solidFill>
              </a:rPr>
              <a:t>- la limitation de l’échelle des salaires de 1 à 5.</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fr" b="1" i="1" dirty="0">
                <a:solidFill>
                  <a:schemeClr val="dk1"/>
                </a:solidFill>
              </a:rPr>
              <a:t>- Pas de retraite en dessous du SMIC et le SMIC à 1700 euros net</a:t>
            </a:r>
            <a:r>
              <a:rPr lang="fr" dirty="0">
                <a:solidFill>
                  <a:schemeClr val="dk1"/>
                </a:solidFill>
              </a:rPr>
              <a:t> !</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fr" dirty="0">
                <a:solidFill>
                  <a:schemeClr val="dk1"/>
                </a:solidFill>
              </a:rPr>
              <a:t>- </a:t>
            </a:r>
            <a:r>
              <a:rPr lang="fr" b="1" dirty="0">
                <a:solidFill>
                  <a:schemeClr val="dk1"/>
                </a:solidFill>
              </a:rPr>
              <a:t>Indexation des retraites sur les salaires</a:t>
            </a:r>
            <a:endParaRPr b="1" dirty="0">
              <a:solidFill>
                <a:schemeClr val="dk1"/>
              </a:solidFill>
            </a:endParaRPr>
          </a:p>
          <a:p>
            <a:pPr marL="0" lvl="0" indent="0" algn="l" rtl="0">
              <a:lnSpc>
                <a:spcPct val="115000"/>
              </a:lnSpc>
              <a:spcBef>
                <a:spcPts val="1200"/>
              </a:spcBef>
              <a:spcAft>
                <a:spcPts val="1200"/>
              </a:spcAft>
              <a:buNone/>
            </a:pPr>
            <a:r>
              <a:rPr lang="fr" dirty="0">
                <a:solidFill>
                  <a:schemeClr val="dk1"/>
                </a:solidFill>
              </a:rPr>
              <a:t>-</a:t>
            </a:r>
            <a:r>
              <a:rPr lang="fr" b="1" dirty="0">
                <a:solidFill>
                  <a:schemeClr val="dk1"/>
                </a:solidFill>
              </a:rPr>
              <a:t>Suppression de la décote</a:t>
            </a:r>
            <a:r>
              <a:rPr lang="fr" dirty="0">
                <a:solidFill>
                  <a:schemeClr val="dk1"/>
                </a:solidFill>
              </a:rPr>
              <a:t> qui pénalise </a:t>
            </a:r>
            <a:r>
              <a:rPr lang="fr" dirty="0" err="1">
                <a:solidFill>
                  <a:schemeClr val="dk1"/>
                </a:solidFill>
              </a:rPr>
              <a:t>tout·es</a:t>
            </a:r>
            <a:r>
              <a:rPr lang="fr" dirty="0">
                <a:solidFill>
                  <a:schemeClr val="dk1"/>
                </a:solidFill>
              </a:rPr>
              <a:t> celles et ceux qui ont un parcours heurté (chômeurs/</a:t>
            </a:r>
            <a:r>
              <a:rPr lang="fr" dirty="0" err="1">
                <a:solidFill>
                  <a:schemeClr val="dk1"/>
                </a:solidFill>
              </a:rPr>
              <a:t>euses</a:t>
            </a:r>
            <a:r>
              <a:rPr lang="fr" dirty="0">
                <a:solidFill>
                  <a:schemeClr val="dk1"/>
                </a:solidFill>
              </a:rPr>
              <a:t> et précaires, femmes).</a:t>
            </a:r>
            <a:endParaRPr sz="1500" dirty="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TotalTime>
  <Words>3214</Words>
  <Application>Microsoft Macintosh PowerPoint</Application>
  <PresentationFormat>Affichage à l'écran (4:3)</PresentationFormat>
  <Paragraphs>196</Paragraphs>
  <Slides>25</Slides>
  <Notes>18</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25</vt:i4>
      </vt:variant>
    </vt:vector>
  </HeadingPairs>
  <TitlesOfParts>
    <vt:vector size="28" baseType="lpstr">
      <vt:lpstr>Arial</vt:lpstr>
      <vt:lpstr>Calibri</vt:lpstr>
      <vt:lpstr>Simple Light</vt:lpstr>
      <vt:lpstr>Présentation PowerPoint</vt:lpstr>
      <vt:lpstr>Présentation PowerPoint</vt:lpstr>
      <vt:lpstr>Réforme Macron 2</vt:lpstr>
      <vt:lpstr>64 ans en 2030 et 43 ans de cotisation dès 2027 La réforme toucherait toute personne née après le 1er sept 1961</vt:lpstr>
      <vt:lpstr>Présentation PowerPoint</vt:lpstr>
      <vt:lpstr>Quel déficit potentiel ?</vt:lpstr>
      <vt:lpstr>Présentation PowerPoint</vt:lpstr>
      <vt:lpstr>Quid de l’université ?</vt:lpstr>
      <vt:lpstr>Revendications syndicales</vt:lpstr>
      <vt:lpstr>Bilan 3 premières journées : mobilisation historique</vt:lpstr>
      <vt:lpstr>Grève et caisse de Solidarité</vt:lpstr>
      <vt:lpstr>Et pour la suite de la mobilisation</vt:lpstr>
      <vt:lpstr>Annexe</vt:lpstr>
      <vt:lpstr>« Un projet de justice » ou une accentuation des inégalités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Carrières longues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cp:lastModifiedBy>Eric Boutroy</cp:lastModifiedBy>
  <cp:revision>11</cp:revision>
  <dcterms:modified xsi:type="dcterms:W3CDTF">2023-02-08T10:43:01Z</dcterms:modified>
</cp:coreProperties>
</file>